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52" d="100"/>
          <a:sy n="152" d="100"/>
        </p:scale>
        <p:origin x="604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E2B63-3D1F-8231-7F99-4064AA7DF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BA3DDD-67E8-D8BF-8EA9-04D764D7D1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8AD1D7-1E64-2C29-54BB-578D7C329D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FDC04B-8AC3-999F-68F4-F433FB6B01D6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38848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xfegzs.com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xfegzs.com/Docs/Package/%E5%A4%AA%E7%A9%BA%E5%B7%A5%E7%A8%8B%E5%B8%88/%E5%A4%AA%E7%A9%BA%E5%B7%A5%E7%A8%8B%E5%B8%88%E8%84%9A%E6%9C%AC%E6%95%99%E7%A8%8B/C%23%E5%9F%BA%E7%A1%80%2F%E5%9F%BA%E6%9C%AC%E8%AF%AD%E5%8F%A5.md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>
            <a:extLst>
              <a:ext uri="{FF2B5EF4-FFF2-40B4-BE49-F238E27FC236}">
                <a16:creationId xmlns:a16="http://schemas.microsoft.com/office/drawing/2014/main" id="{30259F26-F445-41C2-A39B-422DD09DEDD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17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E0D57279-739F-4F18-A38F-3DF7ABD5A98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7DD3C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F28C2E0-E211-4831-8E06-B2D6B41F3A52}"/>
              </a:ext>
            </a:extLst>
          </p:cNvPr>
          <p:cNvSpPr>
            <a:spLocks noGrp="1"/>
          </p:cNvSpPr>
          <p:nvPr/>
        </p:nvSpPr>
        <p:spPr>
          <a:xfrm>
            <a:off x="10953750" y="133350"/>
            <a:ext cx="1238250" cy="6724650"/>
          </a:xfrm>
          <a:prstGeom prst="rect">
            <a:avLst/>
          </a:prstGeom>
          <a:solidFill>
            <a:srgbClr val="102236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page-1">
            <a:extLst>
              <a:ext uri="{FF2B5EF4-FFF2-40B4-BE49-F238E27FC236}">
                <a16:creationId xmlns:a16="http://schemas.microsoft.com/office/drawing/2014/main" id="{1A86A9B4-EE89-42FC-82E7-EF80963D5BA6}"/>
              </a:ext>
            </a:extLst>
          </p:cNvPr>
          <p:cNvSpPr>
            <a:spLocks noGrp="1"/>
          </p:cNvSpPr>
          <p:nvPr/>
        </p:nvSpPr>
        <p:spPr>
          <a:xfrm>
            <a:off x="10668000" y="304800"/>
            <a:ext cx="7429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125" b="1">
                <a:solidFill>
                  <a:srgbClr val="B8C6D9"/>
                </a:solidFill>
                <a:latin typeface="Aptos Display"/>
                <a:ea typeface="Aptos Display"/>
                <a:cs typeface="Aptos Display"/>
              </a:defRPr>
            </a:pPr>
            <a:r>
              <a:rPr sz="1125" b="1">
                <a:solidFill>
                  <a:srgbClr val="B8C6D9"/>
                </a:solidFill>
                <a:latin typeface="Aptos Display"/>
                <a:ea typeface="Aptos Display"/>
                <a:cs typeface="Aptos Display"/>
              </a:rPr>
              <a:t>01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0628770-E8BA-4CC7-8F6C-BF99CB7F7C3E}"/>
              </a:ext>
            </a:extLst>
          </p:cNvPr>
          <p:cNvSpPr>
            <a:spLocks noGrp="1"/>
          </p:cNvSpPr>
          <p:nvPr/>
        </p:nvSpPr>
        <p:spPr>
          <a:xfrm>
            <a:off x="609600" y="838200"/>
            <a:ext cx="4953000" cy="28575"/>
          </a:xfrm>
          <a:prstGeom prst="rect">
            <a:avLst/>
          </a:prstGeom>
          <a:solidFill>
            <a:srgbClr val="F2C76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96C3FBB-1D59-405B-BAF4-69D29545D3DB}"/>
              </a:ext>
            </a:extLst>
          </p:cNvPr>
          <p:cNvSpPr>
            <a:spLocks noGrp="1"/>
          </p:cNvSpPr>
          <p:nvPr/>
        </p:nvSpPr>
        <p:spPr>
          <a:xfrm>
            <a:off x="609600" y="1066800"/>
            <a:ext cx="6483292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500" b="1">
                <a:solidFill>
                  <a:srgbClr val="EAF2F8"/>
                </a:solidFill>
                <a:latin typeface="Aptos Display"/>
                <a:ea typeface="Aptos Display"/>
                <a:cs typeface="Aptos Display"/>
              </a:defRPr>
            </a:pPr>
            <a:r>
              <a:rPr sz="4500" b="1" dirty="0" err="1">
                <a:solidFill>
                  <a:srgbClr val="EAF2F8"/>
                </a:solidFill>
                <a:latin typeface="Aptos Display"/>
                <a:ea typeface="Aptos Display"/>
                <a:cs typeface="Aptos Display"/>
              </a:rPr>
              <a:t>Calcld</a:t>
            </a:r>
            <a:r>
              <a:rPr sz="4500" b="1" dirty="0">
                <a:solidFill>
                  <a:srgbClr val="EAF2F8"/>
                </a:solidFill>
                <a:latin typeface="Aptos Display"/>
                <a:ea typeface="Aptos Display"/>
                <a:cs typeface="Aptos Display"/>
              </a:rPr>
              <a:t> Financial System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43B2D05-F433-4CF4-954C-0C131C92D058}"/>
              </a:ext>
            </a:extLst>
          </p:cNvPr>
          <p:cNvSpPr>
            <a:spLocks noGrp="1"/>
          </p:cNvSpPr>
          <p:nvPr/>
        </p:nvSpPr>
        <p:spPr>
          <a:xfrm>
            <a:off x="603308" y="3181350"/>
            <a:ext cx="5715000" cy="914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02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2025" b="0" dirty="0" err="1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一个从真实电商财务痛点长出来的</a:t>
            </a:r>
            <a:r>
              <a:rPr sz="2025" b="0" dirty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 C# </a:t>
            </a:r>
            <a:r>
              <a:rPr sz="2025" b="0" dirty="0" err="1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项目</a:t>
            </a:r>
            <a:r>
              <a:rPr lang="zh-CN" altLang="en-US" sz="2025" b="0" dirty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，正在招募一起把它做成产品的人。</a:t>
            </a:r>
            <a:endParaRPr sz="2025" b="0" dirty="0">
              <a:solidFill>
                <a:srgbClr val="B8C6D9"/>
              </a:solidFill>
              <a:latin typeface="Microsoft YaHei UI"/>
              <a:ea typeface="Microsoft YaHei UI"/>
              <a:cs typeface="Microsoft YaHei UI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0736C93-5AD4-4B1C-AE21-B422F7D70440}"/>
              </a:ext>
            </a:extLst>
          </p:cNvPr>
          <p:cNvSpPr>
            <a:spLocks noGrp="1"/>
          </p:cNvSpPr>
          <p:nvPr/>
        </p:nvSpPr>
        <p:spPr>
          <a:xfrm>
            <a:off x="6858000" y="819150"/>
            <a:ext cx="3276600" cy="3543300"/>
          </a:xfrm>
          <a:prstGeom prst="rect">
            <a:avLst/>
          </a:prstGeom>
          <a:solidFill>
            <a:srgbClr val="142A42"/>
          </a:solidFill>
          <a:ln w="9525">
            <a:solidFill>
              <a:srgbClr val="2A3B4F"/>
            </a:solidFill>
            <a:prstDash val="solid"/>
          </a:ln>
        </p:spPr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209D249-0DC4-4179-A29B-B9A614E3540F}"/>
              </a:ext>
            </a:extLst>
          </p:cNvPr>
          <p:cNvSpPr>
            <a:spLocks noGrp="1"/>
          </p:cNvSpPr>
          <p:nvPr/>
        </p:nvSpPr>
        <p:spPr>
          <a:xfrm>
            <a:off x="7181850" y="1181100"/>
            <a:ext cx="276225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7DD3C7"/>
                </a:solidFill>
                <a:latin typeface="Aptos Display"/>
                <a:ea typeface="Aptos Display"/>
                <a:cs typeface="Aptos Display"/>
              </a:defRPr>
            </a:pPr>
            <a:r>
              <a:rPr sz="1800" b="1" dirty="0">
                <a:solidFill>
                  <a:srgbClr val="7DD3C7"/>
                </a:solidFill>
                <a:latin typeface="Aptos Display"/>
                <a:ea typeface="Aptos Display"/>
                <a:cs typeface="Aptos Display"/>
              </a:rPr>
              <a:t>.NET 10 / </a:t>
            </a:r>
            <a:r>
              <a:rPr sz="1800" b="1" dirty="0" err="1">
                <a:solidFill>
                  <a:srgbClr val="7DD3C7"/>
                </a:solidFill>
                <a:latin typeface="Aptos Display"/>
                <a:ea typeface="Aptos Display"/>
                <a:cs typeface="Aptos Display"/>
              </a:rPr>
              <a:t>WinUI</a:t>
            </a:r>
            <a:r>
              <a:rPr sz="1800" b="1" dirty="0">
                <a:solidFill>
                  <a:srgbClr val="7DD3C7"/>
                </a:solidFill>
                <a:latin typeface="Aptos Display"/>
                <a:ea typeface="Aptos Display"/>
                <a:cs typeface="Aptos Display"/>
              </a:rPr>
              <a:t> / Server API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3F408E1-A9A1-4695-9FE6-4164C91F5205}"/>
              </a:ext>
            </a:extLst>
          </p:cNvPr>
          <p:cNvSpPr>
            <a:spLocks noGrp="1"/>
          </p:cNvSpPr>
          <p:nvPr/>
        </p:nvSpPr>
        <p:spPr>
          <a:xfrm>
            <a:off x="7164202" y="1790700"/>
            <a:ext cx="24765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EAF2F8"/>
                </a:solidFill>
                <a:latin typeface="Aptos Mono"/>
                <a:ea typeface="Aptos Mono"/>
                <a:cs typeface="Aptos Mono"/>
              </a:defRPr>
            </a:pPr>
            <a:r>
              <a:rPr sz="1500" b="0" dirty="0">
                <a:solidFill>
                  <a:srgbClr val="EAF2F8"/>
                </a:solidFill>
                <a:latin typeface="Aptos Mono"/>
                <a:ea typeface="Aptos Mono"/>
                <a:cs typeface="Aptos Mono"/>
              </a:rPr>
              <a:t>&gt; </a:t>
            </a:r>
            <a:r>
              <a:rPr sz="1500" b="0" dirty="0" err="1">
                <a:solidFill>
                  <a:srgbClr val="EAF2F8"/>
                </a:solidFill>
                <a:latin typeface="Aptos Mono"/>
                <a:ea typeface="Aptos Mono"/>
                <a:cs typeface="Aptos Mono"/>
              </a:rPr>
              <a:t>ClientApplication</a:t>
            </a:r>
            <a:endParaRPr sz="1500" b="0" dirty="0">
              <a:solidFill>
                <a:srgbClr val="EAF2F8"/>
              </a:solidFill>
              <a:latin typeface="Aptos Mono"/>
              <a:ea typeface="Aptos Mono"/>
              <a:cs typeface="Aptos Mono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3A6ED17-CDA9-48CB-B824-D3ABACEFE8DF}"/>
              </a:ext>
            </a:extLst>
          </p:cNvPr>
          <p:cNvSpPr>
            <a:spLocks noGrp="1"/>
          </p:cNvSpPr>
          <p:nvPr/>
        </p:nvSpPr>
        <p:spPr>
          <a:xfrm>
            <a:off x="7164202" y="2190750"/>
            <a:ext cx="24765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EAF2F8"/>
                </a:solidFill>
                <a:latin typeface="Aptos Mono"/>
                <a:ea typeface="Aptos Mono"/>
                <a:cs typeface="Aptos Mono"/>
              </a:defRPr>
            </a:pPr>
            <a:r>
              <a:rPr sz="1500" b="0" dirty="0">
                <a:solidFill>
                  <a:srgbClr val="EAF2F8"/>
                </a:solidFill>
                <a:latin typeface="Aptos Mono"/>
                <a:ea typeface="Aptos Mono"/>
                <a:cs typeface="Aptos Mono"/>
              </a:rPr>
              <a:t>&gt; </a:t>
            </a:r>
            <a:r>
              <a:rPr sz="1500" b="0" dirty="0" err="1">
                <a:solidFill>
                  <a:srgbClr val="EAF2F8"/>
                </a:solidFill>
                <a:latin typeface="Aptos Mono"/>
                <a:ea typeface="Aptos Mono"/>
                <a:cs typeface="Aptos Mono"/>
              </a:rPr>
              <a:t>Core.DataProcessing</a:t>
            </a:r>
            <a:endParaRPr sz="1500" b="0" dirty="0">
              <a:solidFill>
                <a:srgbClr val="EAF2F8"/>
              </a:solidFill>
              <a:latin typeface="Aptos Mono"/>
              <a:ea typeface="Aptos Mono"/>
              <a:cs typeface="Aptos Mono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BD90B54-7117-4E20-9DBF-F128A6EBC9B9}"/>
              </a:ext>
            </a:extLst>
          </p:cNvPr>
          <p:cNvSpPr>
            <a:spLocks noGrp="1"/>
          </p:cNvSpPr>
          <p:nvPr/>
        </p:nvSpPr>
        <p:spPr>
          <a:xfrm>
            <a:off x="7164202" y="2590800"/>
            <a:ext cx="28194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F2C76E"/>
                </a:solidFill>
                <a:latin typeface="Aptos Mono"/>
                <a:ea typeface="Aptos Mono"/>
                <a:cs typeface="Aptos Mono"/>
              </a:defRPr>
            </a:pPr>
            <a:r>
              <a:rPr sz="1500" b="0" dirty="0">
                <a:solidFill>
                  <a:srgbClr val="F2C76E"/>
                </a:solidFill>
                <a:latin typeface="Aptos Mono"/>
                <a:ea typeface="Aptos Mono"/>
                <a:cs typeface="Aptos Mono"/>
              </a:rPr>
              <a:t>&gt;</a:t>
            </a:r>
            <a:r>
              <a:rPr lang="en-US" sz="1500" b="0" dirty="0">
                <a:solidFill>
                  <a:srgbClr val="F2C76E"/>
                </a:solidFill>
                <a:latin typeface="Aptos Mono"/>
                <a:ea typeface="Aptos Mono"/>
                <a:cs typeface="Aptos Mono"/>
              </a:rPr>
              <a:t> </a:t>
            </a:r>
            <a:r>
              <a:rPr sz="1500" b="0" dirty="0" err="1">
                <a:solidFill>
                  <a:srgbClr val="F2C76E"/>
                </a:solidFill>
                <a:latin typeface="Aptos Mono"/>
                <a:ea typeface="Aptos Mono"/>
                <a:cs typeface="Aptos Mono"/>
              </a:rPr>
              <a:t>ServerConsole.Services</a:t>
            </a:r>
            <a:endParaRPr sz="1500" b="0" dirty="0">
              <a:solidFill>
                <a:srgbClr val="F2C76E"/>
              </a:solidFill>
              <a:latin typeface="Aptos Mono"/>
              <a:ea typeface="Aptos Mono"/>
              <a:cs typeface="Aptos Mono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7D0C509-64E5-485A-910F-7660CD695BCC}"/>
              </a:ext>
            </a:extLst>
          </p:cNvPr>
          <p:cNvSpPr>
            <a:spLocks noGrp="1"/>
          </p:cNvSpPr>
          <p:nvPr/>
        </p:nvSpPr>
        <p:spPr>
          <a:xfrm>
            <a:off x="7164201" y="2990850"/>
            <a:ext cx="2762249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EAF2F8"/>
                </a:solidFill>
                <a:latin typeface="Aptos Mono"/>
                <a:ea typeface="Aptos Mono"/>
                <a:cs typeface="Aptos Mono"/>
              </a:defRPr>
            </a:pPr>
            <a:r>
              <a:rPr sz="1500" b="0" dirty="0">
                <a:solidFill>
                  <a:srgbClr val="EAF2F8"/>
                </a:solidFill>
                <a:latin typeface="Aptos Mono"/>
                <a:ea typeface="Aptos Mono"/>
                <a:cs typeface="Aptos Mono"/>
              </a:rPr>
              <a:t>&gt; </a:t>
            </a:r>
            <a:r>
              <a:rPr sz="1500" b="0" dirty="0" err="1">
                <a:solidFill>
                  <a:srgbClr val="EAF2F8"/>
                </a:solidFill>
                <a:latin typeface="Aptos Mono"/>
                <a:ea typeface="Aptos Mono"/>
                <a:cs typeface="Aptos Mono"/>
              </a:rPr>
              <a:t>AdminTool.ViewModels</a:t>
            </a:r>
            <a:endParaRPr sz="1500" b="0" dirty="0">
              <a:solidFill>
                <a:srgbClr val="EAF2F8"/>
              </a:solidFill>
              <a:latin typeface="Aptos Mono"/>
              <a:ea typeface="Aptos Mono"/>
              <a:cs typeface="Aptos Mono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C528324E-DF05-43EE-B361-B7A8F7D14257}"/>
              </a:ext>
            </a:extLst>
          </p:cNvPr>
          <p:cNvSpPr>
            <a:spLocks noGrp="1"/>
          </p:cNvSpPr>
          <p:nvPr/>
        </p:nvSpPr>
        <p:spPr>
          <a:xfrm>
            <a:off x="7164202" y="3390900"/>
            <a:ext cx="2762248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0">
                <a:solidFill>
                  <a:srgbClr val="EAF2F8"/>
                </a:solidFill>
                <a:latin typeface="Aptos Mono"/>
                <a:ea typeface="Aptos Mono"/>
                <a:cs typeface="Aptos Mono"/>
              </a:defRPr>
            </a:pPr>
            <a:r>
              <a:rPr sz="1500" b="0" dirty="0">
                <a:solidFill>
                  <a:srgbClr val="EAF2F8"/>
                </a:solidFill>
                <a:latin typeface="Aptos Mono"/>
                <a:ea typeface="Aptos Mono"/>
                <a:cs typeface="Aptos Mono"/>
              </a:rPr>
              <a:t>&gt; Profit / Cost / Shop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CC2598F0-87BB-48B1-8E3E-C4EA3F1DC4FD}"/>
              </a:ext>
            </a:extLst>
          </p:cNvPr>
          <p:cNvSpPr>
            <a:spLocks noGrp="1"/>
          </p:cNvSpPr>
          <p:nvPr/>
        </p:nvSpPr>
        <p:spPr>
          <a:xfrm>
            <a:off x="609600" y="4953000"/>
            <a:ext cx="2266950" cy="990600"/>
          </a:xfrm>
          <a:prstGeom prst="rect">
            <a:avLst/>
          </a:prstGeom>
          <a:solidFill>
            <a:srgbClr val="111E2F"/>
          </a:solidFill>
          <a:ln w="9525">
            <a:solidFill>
              <a:srgbClr val="22374F"/>
            </a:solidFill>
            <a:prstDash val="solid"/>
          </a:ln>
        </p:spPr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F7D06C5-443D-4CCF-8C81-9EC3B3028083}"/>
              </a:ext>
            </a:extLst>
          </p:cNvPr>
          <p:cNvSpPr>
            <a:spLocks noGrp="1"/>
          </p:cNvSpPr>
          <p:nvPr/>
        </p:nvSpPr>
        <p:spPr>
          <a:xfrm>
            <a:off x="800100" y="5124450"/>
            <a:ext cx="1809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75" b="1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875" b="1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rPr>
              <a:t>真实项目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BCEAFC8-AE8B-4C84-9F65-6F39BAB7E960}"/>
              </a:ext>
            </a:extLst>
          </p:cNvPr>
          <p:cNvSpPr>
            <a:spLocks noGrp="1"/>
          </p:cNvSpPr>
          <p:nvPr/>
        </p:nvSpPr>
        <p:spPr>
          <a:xfrm>
            <a:off x="800100" y="5505450"/>
            <a:ext cx="18097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20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20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不是临时 Demo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DC7DDFA-1363-423C-A6FF-E9BD451B7A0C}"/>
              </a:ext>
            </a:extLst>
          </p:cNvPr>
          <p:cNvSpPr>
            <a:spLocks noGrp="1"/>
          </p:cNvSpPr>
          <p:nvPr/>
        </p:nvSpPr>
        <p:spPr>
          <a:xfrm>
            <a:off x="3181350" y="4953000"/>
            <a:ext cx="2266950" cy="990600"/>
          </a:xfrm>
          <a:prstGeom prst="rect">
            <a:avLst/>
          </a:prstGeom>
          <a:solidFill>
            <a:srgbClr val="111E2F"/>
          </a:solidFill>
          <a:ln w="9525">
            <a:solidFill>
              <a:srgbClr val="22374F"/>
            </a:solidFill>
            <a:prstDash val="solid"/>
          </a:ln>
        </p:spPr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9CA0E0EE-E0D1-4FD2-B4B2-5AF160F70208}"/>
              </a:ext>
            </a:extLst>
          </p:cNvPr>
          <p:cNvSpPr>
            <a:spLocks noGrp="1"/>
          </p:cNvSpPr>
          <p:nvPr/>
        </p:nvSpPr>
        <p:spPr>
          <a:xfrm>
            <a:off x="3371850" y="5124450"/>
            <a:ext cx="1809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75" b="1">
                <a:solidFill>
                  <a:srgbClr val="F2C76E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875" b="1">
                <a:solidFill>
                  <a:srgbClr val="F2C76E"/>
                </a:solidFill>
                <a:latin typeface="Microsoft YaHei UI"/>
                <a:ea typeface="Microsoft YaHei UI"/>
                <a:cs typeface="Microsoft YaHei UI"/>
              </a:rPr>
              <a:t>轻量参与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5C115876-D358-47AF-9237-18EAB0F7BCD6}"/>
              </a:ext>
            </a:extLst>
          </p:cNvPr>
          <p:cNvSpPr>
            <a:spLocks noGrp="1"/>
          </p:cNvSpPr>
          <p:nvPr/>
        </p:nvSpPr>
        <p:spPr>
          <a:xfrm>
            <a:off x="3371850" y="5505450"/>
            <a:ext cx="18097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20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20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按小任务推进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919756E-2631-4149-BE25-6043C1803512}"/>
              </a:ext>
            </a:extLst>
          </p:cNvPr>
          <p:cNvSpPr>
            <a:spLocks noGrp="1"/>
          </p:cNvSpPr>
          <p:nvPr/>
        </p:nvSpPr>
        <p:spPr>
          <a:xfrm>
            <a:off x="5753100" y="4953000"/>
            <a:ext cx="2266950" cy="990600"/>
          </a:xfrm>
          <a:prstGeom prst="rect">
            <a:avLst/>
          </a:prstGeom>
          <a:solidFill>
            <a:srgbClr val="111E2F"/>
          </a:solidFill>
          <a:ln w="9525">
            <a:solidFill>
              <a:srgbClr val="22374F"/>
            </a:solidFill>
            <a:prstDash val="solid"/>
          </a:ln>
        </p:spPr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046D140-484D-429D-8ECB-AEF70425B4CE}"/>
              </a:ext>
            </a:extLst>
          </p:cNvPr>
          <p:cNvSpPr>
            <a:spLocks noGrp="1"/>
          </p:cNvSpPr>
          <p:nvPr/>
        </p:nvSpPr>
        <p:spPr>
          <a:xfrm>
            <a:off x="5943600" y="5124450"/>
            <a:ext cx="1809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75" b="1">
                <a:solidFill>
                  <a:srgbClr val="6EA8FE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875" b="1">
                <a:solidFill>
                  <a:srgbClr val="6EA8FE"/>
                </a:solidFill>
                <a:latin typeface="Microsoft YaHei UI"/>
                <a:ea typeface="Microsoft YaHei UI"/>
                <a:cs typeface="Microsoft YaHei UI"/>
              </a:rPr>
              <a:t>完整培训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EB01770E-7DDB-4FE9-B1BC-F6D436B88D0B}"/>
              </a:ext>
            </a:extLst>
          </p:cNvPr>
          <p:cNvSpPr>
            <a:spLocks noGrp="1"/>
          </p:cNvSpPr>
          <p:nvPr/>
        </p:nvSpPr>
        <p:spPr>
          <a:xfrm>
            <a:off x="5943600" y="5505450"/>
            <a:ext cx="18097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20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20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C# 到工程实践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261BAD9-1BA0-47E3-A49E-B1535A5905C0}"/>
              </a:ext>
            </a:extLst>
          </p:cNvPr>
          <p:cNvSpPr>
            <a:spLocks noGrp="1"/>
          </p:cNvSpPr>
          <p:nvPr/>
        </p:nvSpPr>
        <p:spPr>
          <a:xfrm>
            <a:off x="8324850" y="4953000"/>
            <a:ext cx="2266950" cy="990600"/>
          </a:xfrm>
          <a:prstGeom prst="rect">
            <a:avLst/>
          </a:prstGeom>
          <a:solidFill>
            <a:srgbClr val="111E2F"/>
          </a:solidFill>
          <a:ln w="9525">
            <a:solidFill>
              <a:srgbClr val="22374F"/>
            </a:solidFill>
            <a:prstDash val="solid"/>
          </a:ln>
        </p:spPr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042EFE45-CEC2-468C-A526-7C8E29E2F3EB}"/>
              </a:ext>
            </a:extLst>
          </p:cNvPr>
          <p:cNvSpPr>
            <a:spLocks noGrp="1"/>
          </p:cNvSpPr>
          <p:nvPr/>
        </p:nvSpPr>
        <p:spPr>
          <a:xfrm>
            <a:off x="8515350" y="5124450"/>
            <a:ext cx="18097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75" b="1">
                <a:solidFill>
                  <a:srgbClr val="F57C73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875" b="1">
                <a:solidFill>
                  <a:srgbClr val="F57C73"/>
                </a:solidFill>
                <a:latin typeface="Microsoft YaHei UI"/>
                <a:ea typeface="Microsoft YaHei UI"/>
                <a:cs typeface="Microsoft YaHei UI"/>
              </a:rPr>
              <a:t>自由协作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91B0CDCA-EE3B-4595-AFAE-88947D96FDE8}"/>
              </a:ext>
            </a:extLst>
          </p:cNvPr>
          <p:cNvSpPr>
            <a:spLocks noGrp="1"/>
          </p:cNvSpPr>
          <p:nvPr/>
        </p:nvSpPr>
        <p:spPr>
          <a:xfrm>
            <a:off x="8515350" y="5505450"/>
            <a:ext cx="18097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20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20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寝室也能写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4DFE56F8-5710-8128-A586-6F2E426712B4}"/>
              </a:ext>
            </a:extLst>
          </p:cNvPr>
          <p:cNvSpPr>
            <a:spLocks noGrp="1"/>
          </p:cNvSpPr>
          <p:nvPr/>
        </p:nvSpPr>
        <p:spPr>
          <a:xfrm>
            <a:off x="603308" y="1971675"/>
            <a:ext cx="6483292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500" b="1">
                <a:solidFill>
                  <a:srgbClr val="EAF2F8"/>
                </a:solidFill>
                <a:latin typeface="Aptos Display"/>
                <a:ea typeface="Aptos Display"/>
                <a:cs typeface="Aptos Display"/>
              </a:defRPr>
            </a:pPr>
            <a:r>
              <a:rPr lang="zh-CN" altLang="en-US" sz="4500" b="1" dirty="0">
                <a:solidFill>
                  <a:srgbClr val="EAF2F8"/>
                </a:solidFill>
                <a:latin typeface="Aptos Display"/>
                <a:ea typeface="Aptos Display"/>
                <a:cs typeface="Aptos Display"/>
              </a:rPr>
              <a:t>实习</a:t>
            </a:r>
            <a:r>
              <a:rPr lang="en-US" altLang="zh-CN" sz="4500" b="1" dirty="0">
                <a:solidFill>
                  <a:srgbClr val="EAF2F8"/>
                </a:solidFill>
                <a:latin typeface="Aptos Display"/>
                <a:ea typeface="Aptos Display"/>
                <a:cs typeface="Aptos Display"/>
              </a:rPr>
              <a:t>+</a:t>
            </a:r>
            <a:r>
              <a:rPr lang="zh-CN" altLang="en-US" sz="4500" b="1" dirty="0">
                <a:solidFill>
                  <a:srgbClr val="EAF2F8"/>
                </a:solidFill>
                <a:latin typeface="Aptos Display"/>
                <a:ea typeface="Aptos Display"/>
                <a:cs typeface="Aptos Display"/>
              </a:rPr>
              <a:t>培训</a:t>
            </a:r>
            <a:endParaRPr sz="4500" b="1" dirty="0">
              <a:solidFill>
                <a:srgbClr val="EAF2F8"/>
              </a:solidFill>
              <a:latin typeface="Aptos Display"/>
              <a:ea typeface="Aptos Display"/>
              <a:cs typeface="Aptos Display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097E8360-1CAD-8793-382F-6004B42A6F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794" y="6297546"/>
            <a:ext cx="473207" cy="473207"/>
          </a:xfrm>
          <a:prstGeom prst="rect">
            <a:avLst/>
          </a:prstGeom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D78E2772-260C-947A-2FA5-5CC3D1C76D08}"/>
              </a:ext>
            </a:extLst>
          </p:cNvPr>
          <p:cNvSpPr>
            <a:spLocks noGrp="1"/>
          </p:cNvSpPr>
          <p:nvPr/>
        </p:nvSpPr>
        <p:spPr>
          <a:xfrm>
            <a:off x="7677150" y="6396037"/>
            <a:ext cx="3276600" cy="2762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500" b="1">
                <a:solidFill>
                  <a:srgbClr val="EAF2F8"/>
                </a:solidFill>
                <a:latin typeface="Aptos Display"/>
                <a:ea typeface="Aptos Display"/>
                <a:cs typeface="Aptos Display"/>
              </a:defRPr>
            </a:pPr>
            <a:r>
              <a:rPr lang="zh-CN" altLang="en-US" sz="2000" b="1" dirty="0">
                <a:solidFill>
                  <a:srgbClr val="EAF2F8"/>
                </a:solidFill>
                <a:latin typeface="Aptos Display"/>
                <a:ea typeface="Aptos Display"/>
                <a:cs typeface="Aptos Display"/>
              </a:rPr>
              <a:t>寰宇朽力网络科技有限公司</a:t>
            </a:r>
            <a:endParaRPr sz="2000" b="1" dirty="0">
              <a:solidFill>
                <a:srgbClr val="EAF2F8"/>
              </a:solidFill>
              <a:latin typeface="Aptos Display"/>
              <a:ea typeface="Aptos Display"/>
              <a:cs typeface="Aptos Display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3D56EA9C-53EE-967E-06D4-F052B054F951}"/>
              </a:ext>
            </a:extLst>
          </p:cNvPr>
          <p:cNvSpPr txBox="1"/>
          <p:nvPr/>
        </p:nvSpPr>
        <p:spPr>
          <a:xfrm>
            <a:off x="524312" y="4155043"/>
            <a:ext cx="60987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>
                <a:hlinkClick r:id="rId4"/>
              </a:rPr>
              <a:t>寰宇朽力 - XFE工作室</a:t>
            </a:r>
            <a:r>
              <a:rPr lang="en-US" altLang="zh-CN" dirty="0"/>
              <a:t> </a:t>
            </a:r>
            <a:r>
              <a:rPr lang="en-US" altLang="zh-CN" dirty="0">
                <a:solidFill>
                  <a:schemeClr val="bg1"/>
                </a:solidFill>
              </a:rPr>
              <a:t>www.xfegzs.com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385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C2294-E5CF-515B-8916-F95A52FBA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>
            <a:extLst>
              <a:ext uri="{FF2B5EF4-FFF2-40B4-BE49-F238E27FC236}">
                <a16:creationId xmlns:a16="http://schemas.microsoft.com/office/drawing/2014/main" id="{73F09715-F608-3C7D-A1F6-0412024729A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1E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C4C57CD-971C-98E3-E11C-63D782898D9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0D17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4F5FBFD-B275-8C6F-1742-EBB15A7E1066}"/>
              </a:ext>
            </a:extLst>
          </p:cNvPr>
          <p:cNvSpPr>
            <a:spLocks noGrp="1"/>
          </p:cNvSpPr>
          <p:nvPr/>
        </p:nvSpPr>
        <p:spPr>
          <a:xfrm>
            <a:off x="10839450" y="133350"/>
            <a:ext cx="1352550" cy="6724650"/>
          </a:xfrm>
          <a:prstGeom prst="rect">
            <a:avLst/>
          </a:prstGeom>
          <a:solidFill>
            <a:srgbClr val="EEE6D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page-9">
            <a:extLst>
              <a:ext uri="{FF2B5EF4-FFF2-40B4-BE49-F238E27FC236}">
                <a16:creationId xmlns:a16="http://schemas.microsoft.com/office/drawing/2014/main" id="{2D80249D-8F92-026A-A576-E9464D677523}"/>
              </a:ext>
            </a:extLst>
          </p:cNvPr>
          <p:cNvSpPr>
            <a:spLocks noGrp="1"/>
          </p:cNvSpPr>
          <p:nvPr/>
        </p:nvSpPr>
        <p:spPr>
          <a:xfrm>
            <a:off x="10668000" y="304800"/>
            <a:ext cx="7429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125" b="1">
                <a:solidFill>
                  <a:srgbClr val="536174"/>
                </a:solidFill>
                <a:latin typeface="Aptos Display"/>
                <a:ea typeface="Aptos Display"/>
                <a:cs typeface="Aptos Display"/>
              </a:defRPr>
            </a:pPr>
            <a:r>
              <a:rPr sz="1125" b="1" dirty="0">
                <a:solidFill>
                  <a:srgbClr val="536174"/>
                </a:solidFill>
                <a:latin typeface="Aptos Display"/>
                <a:ea typeface="Aptos Display"/>
                <a:cs typeface="Aptos Display"/>
              </a:rPr>
              <a:t>09</a:t>
            </a:r>
          </a:p>
        </p:txBody>
      </p:sp>
      <p:sp>
        <p:nvSpPr>
          <p:cNvPr id="5" name="kicker-9-marker">
            <a:extLst>
              <a:ext uri="{FF2B5EF4-FFF2-40B4-BE49-F238E27FC236}">
                <a16:creationId xmlns:a16="http://schemas.microsoft.com/office/drawing/2014/main" id="{285F4EFD-B51D-8336-8AF8-17D60F95BC5A}"/>
              </a:ext>
            </a:extLst>
          </p:cNvPr>
          <p:cNvSpPr>
            <a:spLocks noGrp="1"/>
          </p:cNvSpPr>
          <p:nvPr/>
        </p:nvSpPr>
        <p:spPr>
          <a:xfrm>
            <a:off x="609600" y="447675"/>
            <a:ext cx="114300" cy="114300"/>
          </a:xfrm>
          <a:prstGeom prst="rect">
            <a:avLst/>
          </a:prstGeom>
          <a:solidFill>
            <a:srgbClr val="F57C73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kicker-9-label">
            <a:extLst>
              <a:ext uri="{FF2B5EF4-FFF2-40B4-BE49-F238E27FC236}">
                <a16:creationId xmlns:a16="http://schemas.microsoft.com/office/drawing/2014/main" id="{2602E461-3C26-0129-03AE-87B4CAED0245}"/>
              </a:ext>
            </a:extLst>
          </p:cNvPr>
          <p:cNvSpPr>
            <a:spLocks noGrp="1"/>
          </p:cNvSpPr>
          <p:nvPr/>
        </p:nvSpPr>
        <p:spPr>
          <a:xfrm>
            <a:off x="819150" y="400050"/>
            <a:ext cx="3429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10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defRPr>
            </a:pPr>
            <a:r>
              <a:rPr sz="10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rPr>
              <a:t>ROLES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0A65A03-D274-18C8-0973-29E8AA2A9B7E}"/>
              </a:ext>
            </a:extLst>
          </p:cNvPr>
          <p:cNvSpPr>
            <a:spLocks noGrp="1"/>
          </p:cNvSpPr>
          <p:nvPr/>
        </p:nvSpPr>
        <p:spPr>
          <a:xfrm>
            <a:off x="609600" y="742950"/>
            <a:ext cx="8477250" cy="8191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57150" bIns="0" anchor="t"/>
          <a:lstStyle/>
          <a:p>
            <a:pPr algn="l">
              <a:defRPr sz="255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lang="zh-CN" altLang="en-US" sz="2550" b="1" dirty="0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开发过程</a:t>
            </a:r>
            <a:r>
              <a:rPr lang="en-US" altLang="zh-CN" sz="2550" b="1" dirty="0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Belike</a:t>
            </a:r>
            <a:r>
              <a:rPr lang="zh-CN" altLang="en-US" sz="2550" b="1" dirty="0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：需求开发跟进明细</a:t>
            </a:r>
            <a:endParaRPr sz="2550" b="1" dirty="0">
              <a:solidFill>
                <a:srgbClr val="182334"/>
              </a:solidFill>
              <a:latin typeface="Microsoft YaHei UI"/>
              <a:ea typeface="Microsoft YaHei UI"/>
              <a:cs typeface="Microsoft YaHei UI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407C826-66AA-E640-BF31-735BC5A10385}"/>
              </a:ext>
            </a:extLst>
          </p:cNvPr>
          <p:cNvSpPr>
            <a:spLocks noGrp="1"/>
          </p:cNvSpPr>
          <p:nvPr/>
        </p:nvSpPr>
        <p:spPr>
          <a:xfrm>
            <a:off x="628650" y="1251904"/>
            <a:ext cx="7239000" cy="666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76200" bIns="0" anchor="t"/>
          <a:lstStyle/>
          <a:p>
            <a:pPr algn="l">
              <a:defRPr sz="1425" b="0">
                <a:solidFill>
                  <a:srgbClr val="55606E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lang="zh-CN" altLang="en-US" sz="1425" b="0" dirty="0">
                <a:solidFill>
                  <a:srgbClr val="55606E"/>
                </a:solidFill>
                <a:latin typeface="Microsoft YaHei UI"/>
                <a:ea typeface="Microsoft YaHei UI"/>
                <a:cs typeface="Microsoft YaHei UI"/>
              </a:rPr>
              <a:t>开发根据开发跟进表中的需求跟进明细来即可，需求量化明确</a:t>
            </a:r>
            <a:endParaRPr sz="1425" b="0" dirty="0">
              <a:solidFill>
                <a:srgbClr val="55606E"/>
              </a:solidFill>
              <a:latin typeface="Microsoft YaHei UI"/>
              <a:ea typeface="Microsoft YaHei UI"/>
              <a:cs typeface="Microsoft YaHei UI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8B94064F-4FC7-6A23-FE95-0B9A27CE2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30" y="1592819"/>
            <a:ext cx="9532590" cy="518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09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236494AD-B959-4D6D-8ED2-78BFE80A592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17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zh-CN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DFD27CA2-87CD-460F-AA0A-75ADCB37B41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7DD3C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8AA1CFC-9241-4823-B505-E473D4B06E53}"/>
              </a:ext>
            </a:extLst>
          </p:cNvPr>
          <p:cNvSpPr>
            <a:spLocks noGrp="1"/>
          </p:cNvSpPr>
          <p:nvPr/>
        </p:nvSpPr>
        <p:spPr>
          <a:xfrm>
            <a:off x="10953750" y="133350"/>
            <a:ext cx="1238250" cy="6724650"/>
          </a:xfrm>
          <a:prstGeom prst="rect">
            <a:avLst/>
          </a:prstGeom>
          <a:solidFill>
            <a:srgbClr val="102236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page-10">
            <a:extLst>
              <a:ext uri="{FF2B5EF4-FFF2-40B4-BE49-F238E27FC236}">
                <a16:creationId xmlns:a16="http://schemas.microsoft.com/office/drawing/2014/main" id="{6AF301EB-B98C-42B0-8EE8-0A5738B67DF3}"/>
              </a:ext>
            </a:extLst>
          </p:cNvPr>
          <p:cNvSpPr>
            <a:spLocks noGrp="1"/>
          </p:cNvSpPr>
          <p:nvPr/>
        </p:nvSpPr>
        <p:spPr>
          <a:xfrm>
            <a:off x="10668000" y="304800"/>
            <a:ext cx="7429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125" b="1">
                <a:solidFill>
                  <a:srgbClr val="B8C6D9"/>
                </a:solidFill>
                <a:latin typeface="Aptos Display"/>
                <a:ea typeface="Aptos Display"/>
                <a:cs typeface="Aptos Display"/>
              </a:defRPr>
            </a:pPr>
            <a:r>
              <a:rPr sz="1125" b="1">
                <a:solidFill>
                  <a:srgbClr val="B8C6D9"/>
                </a:solidFill>
                <a:latin typeface="Aptos Display"/>
                <a:ea typeface="Aptos Display"/>
                <a:cs typeface="Aptos Display"/>
              </a:rPr>
              <a:t>10</a:t>
            </a:r>
          </a:p>
        </p:txBody>
      </p:sp>
      <p:sp>
        <p:nvSpPr>
          <p:cNvPr id="5" name="kicker-10-marker">
            <a:extLst>
              <a:ext uri="{FF2B5EF4-FFF2-40B4-BE49-F238E27FC236}">
                <a16:creationId xmlns:a16="http://schemas.microsoft.com/office/drawing/2014/main" id="{FFFC1C9F-C540-4AE8-AE85-2F90023CC6A0}"/>
              </a:ext>
            </a:extLst>
          </p:cNvPr>
          <p:cNvSpPr>
            <a:spLocks noGrp="1"/>
          </p:cNvSpPr>
          <p:nvPr/>
        </p:nvSpPr>
        <p:spPr>
          <a:xfrm>
            <a:off x="609600" y="447675"/>
            <a:ext cx="114300" cy="114300"/>
          </a:xfrm>
          <a:prstGeom prst="rect">
            <a:avLst/>
          </a:prstGeom>
          <a:solidFill>
            <a:srgbClr val="F2C76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kicker-10-label">
            <a:extLst>
              <a:ext uri="{FF2B5EF4-FFF2-40B4-BE49-F238E27FC236}">
                <a16:creationId xmlns:a16="http://schemas.microsoft.com/office/drawing/2014/main" id="{9EAFD5EA-AE80-45E4-B944-CBF41839F4BF}"/>
              </a:ext>
            </a:extLst>
          </p:cNvPr>
          <p:cNvSpPr>
            <a:spLocks noGrp="1"/>
          </p:cNvSpPr>
          <p:nvPr/>
        </p:nvSpPr>
        <p:spPr>
          <a:xfrm>
            <a:off x="819150" y="400050"/>
            <a:ext cx="3429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1050" b="1">
                <a:solidFill>
                  <a:srgbClr val="F2C76E"/>
                </a:solidFill>
                <a:latin typeface="Aptos Display"/>
                <a:ea typeface="Aptos Display"/>
                <a:cs typeface="Aptos Display"/>
              </a:defRPr>
            </a:pPr>
            <a:r>
              <a:rPr sz="1050" b="1">
                <a:solidFill>
                  <a:srgbClr val="F2C76E"/>
                </a:solidFill>
                <a:latin typeface="Aptos Display"/>
                <a:ea typeface="Aptos Display"/>
                <a:cs typeface="Aptos Display"/>
              </a:rPr>
              <a:t>HONEST DEAL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337FDE3-E530-446A-8DDC-0B3524E73499}"/>
              </a:ext>
            </a:extLst>
          </p:cNvPr>
          <p:cNvSpPr>
            <a:spLocks noGrp="1"/>
          </p:cNvSpPr>
          <p:nvPr/>
        </p:nvSpPr>
        <p:spPr>
          <a:xfrm>
            <a:off x="609600" y="742950"/>
            <a:ext cx="8477250" cy="8191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57150" bIns="0" anchor="t"/>
          <a:lstStyle/>
          <a:p>
            <a:pPr algn="l">
              <a:defRPr sz="255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255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关于工资要说清楚：</a:t>
            </a:r>
          </a:p>
          <a:p>
            <a:pPr algn="l">
              <a:defRPr sz="255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255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现阶段更像学习型共创。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3F3B71F-5F47-4867-9DBC-B53BA5EA1261}"/>
              </a:ext>
            </a:extLst>
          </p:cNvPr>
          <p:cNvSpPr>
            <a:spLocks noGrp="1"/>
          </p:cNvSpPr>
          <p:nvPr/>
        </p:nvSpPr>
        <p:spPr>
          <a:xfrm>
            <a:off x="609600" y="1714500"/>
            <a:ext cx="7239000" cy="666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76200" bIns="0" anchor="t"/>
          <a:lstStyle/>
          <a:p>
            <a:pPr algn="l">
              <a:defRPr sz="142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42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项目刚起步，收入有限，所以目前没有稳定工资，或只能在部分任务上给少量补贴；对应地，任务量也会控制得比较轻。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97F0219-8E53-4E7C-BA5B-D04C6CA6B989}"/>
              </a:ext>
            </a:extLst>
          </p:cNvPr>
          <p:cNvSpPr>
            <a:spLocks noGrp="1"/>
          </p:cNvSpPr>
          <p:nvPr/>
        </p:nvSpPr>
        <p:spPr>
          <a:xfrm>
            <a:off x="1066800" y="2628900"/>
            <a:ext cx="2343150" cy="742950"/>
          </a:xfrm>
          <a:prstGeom prst="rect">
            <a:avLst/>
          </a:prstGeom>
          <a:solidFill>
            <a:srgbClr val="7DD3C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8F8566E-90CF-452A-A80C-5F8B134F099F}"/>
              </a:ext>
            </a:extLst>
          </p:cNvPr>
          <p:cNvSpPr>
            <a:spLocks noGrp="1"/>
          </p:cNvSpPr>
          <p:nvPr/>
        </p:nvSpPr>
        <p:spPr>
          <a:xfrm>
            <a:off x="1257300" y="2809875"/>
            <a:ext cx="19621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7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725" b="1" dirty="0" err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rPr>
              <a:t>能明确</a:t>
            </a:r>
            <a:r>
              <a:rPr lang="zh-CN" altLang="en-US" sz="1725" b="1" dirty="0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rPr>
              <a:t>提供</a:t>
            </a:r>
            <a:endParaRPr sz="1725" b="1" dirty="0">
              <a:solidFill>
                <a:srgbClr val="0D1724"/>
              </a:solidFill>
              <a:latin typeface="Microsoft YaHei UI"/>
              <a:ea typeface="Microsoft YaHei UI"/>
              <a:cs typeface="Microsoft YaHei UI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BC66ABF-5531-4508-BD51-298695B9E03B}"/>
              </a:ext>
            </a:extLst>
          </p:cNvPr>
          <p:cNvSpPr>
            <a:spLocks noGrp="1"/>
          </p:cNvSpPr>
          <p:nvPr/>
        </p:nvSpPr>
        <p:spPr>
          <a:xfrm>
            <a:off x="3676650" y="2628900"/>
            <a:ext cx="6667500" cy="742950"/>
          </a:xfrm>
          <a:prstGeom prst="rect">
            <a:avLst/>
          </a:prstGeom>
          <a:solidFill>
            <a:srgbClr val="111E2F"/>
          </a:solidFill>
          <a:ln w="9525">
            <a:solidFill>
              <a:srgbClr val="263B52"/>
            </a:solidFill>
            <a:prstDash val="solid"/>
          </a:ln>
        </p:spPr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05FE5A1-72B4-4BF1-B016-E7573F6C238A}"/>
              </a:ext>
            </a:extLst>
          </p:cNvPr>
          <p:cNvSpPr>
            <a:spLocks noGrp="1"/>
          </p:cNvSpPr>
          <p:nvPr/>
        </p:nvSpPr>
        <p:spPr>
          <a:xfrm>
            <a:off x="3924300" y="2790825"/>
            <a:ext cx="6191250" cy="3619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350" b="0" dirty="0" err="1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系统</a:t>
            </a:r>
            <a:r>
              <a:rPr lang="zh-CN" altLang="en-US" sz="1350" dirty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性的 </a:t>
            </a:r>
            <a:r>
              <a:rPr sz="1350" b="0" dirty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C#</a:t>
            </a:r>
            <a:r>
              <a:rPr lang="en-US" sz="1350" b="0" dirty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 + </a:t>
            </a:r>
            <a:r>
              <a:rPr lang="en-US" altLang="zh-CN" sz="1350" b="0" dirty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MVVM + </a:t>
            </a:r>
            <a:r>
              <a:rPr lang="en-US" altLang="zh-CN" sz="1350" b="0" dirty="0" err="1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WinUI</a:t>
            </a:r>
            <a:r>
              <a:rPr lang="en-US" altLang="zh-CN" sz="1350" b="0" dirty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 </a:t>
            </a:r>
            <a:r>
              <a:rPr sz="1350" b="0" dirty="0" err="1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培训</a:t>
            </a:r>
            <a:r>
              <a:rPr lang="zh-CN" altLang="en-US" sz="1350" b="0" dirty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、实习机会</a:t>
            </a:r>
            <a:r>
              <a:rPr sz="1350" b="0" dirty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、</a:t>
            </a:r>
            <a:r>
              <a:rPr sz="1350" b="0" dirty="0" err="1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真实代码实践、Review</a:t>
            </a:r>
            <a:r>
              <a:rPr sz="1350" b="0" dirty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 </a:t>
            </a:r>
            <a:r>
              <a:rPr sz="1350" b="0" dirty="0" err="1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反馈</a:t>
            </a:r>
            <a:r>
              <a:rPr sz="1350" b="0" dirty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、</a:t>
            </a:r>
            <a:r>
              <a:rPr lang="zh-CN" altLang="en-US" sz="1350" b="0" dirty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真实</a:t>
            </a:r>
            <a:r>
              <a:rPr sz="1350" b="0" dirty="0" err="1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项目</a:t>
            </a:r>
            <a:r>
              <a:rPr lang="en-US" sz="1350" b="0" dirty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/</a:t>
            </a:r>
            <a:r>
              <a:rPr lang="zh-CN" altLang="en-US" sz="1350" dirty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工作</a:t>
            </a:r>
            <a:r>
              <a:rPr sz="1350" b="0" dirty="0" err="1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经历、后续机会优先</a:t>
            </a:r>
            <a:endParaRPr sz="1350" b="0" dirty="0">
              <a:solidFill>
                <a:srgbClr val="B8C6D9"/>
              </a:solidFill>
              <a:latin typeface="Microsoft YaHei UI"/>
              <a:ea typeface="Microsoft YaHei UI"/>
              <a:cs typeface="Microsoft YaHei UI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86C5217-9714-4A91-8F37-249FA9D073DC}"/>
              </a:ext>
            </a:extLst>
          </p:cNvPr>
          <p:cNvSpPr>
            <a:spLocks noGrp="1"/>
          </p:cNvSpPr>
          <p:nvPr/>
        </p:nvSpPr>
        <p:spPr>
          <a:xfrm>
            <a:off x="1066800" y="3695700"/>
            <a:ext cx="2343150" cy="742950"/>
          </a:xfrm>
          <a:prstGeom prst="rect">
            <a:avLst/>
          </a:prstGeom>
          <a:solidFill>
            <a:srgbClr val="F57C73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235CF5B-8848-4480-ABD7-25D505EAE055}"/>
              </a:ext>
            </a:extLst>
          </p:cNvPr>
          <p:cNvSpPr>
            <a:spLocks noGrp="1"/>
          </p:cNvSpPr>
          <p:nvPr/>
        </p:nvSpPr>
        <p:spPr>
          <a:xfrm>
            <a:off x="1257300" y="3876675"/>
            <a:ext cx="19621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7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7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rPr>
              <a:t>暂时不能保证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8DFC80EB-F2A6-441A-9101-ECAE5A74D450}"/>
              </a:ext>
            </a:extLst>
          </p:cNvPr>
          <p:cNvSpPr>
            <a:spLocks noGrp="1"/>
          </p:cNvSpPr>
          <p:nvPr/>
        </p:nvSpPr>
        <p:spPr>
          <a:xfrm>
            <a:off x="3676650" y="3695700"/>
            <a:ext cx="6667500" cy="742950"/>
          </a:xfrm>
          <a:prstGeom prst="rect">
            <a:avLst/>
          </a:prstGeom>
          <a:solidFill>
            <a:srgbClr val="241C24"/>
          </a:solidFill>
          <a:ln w="9525">
            <a:solidFill>
              <a:srgbClr val="6D3747"/>
            </a:solidFill>
            <a:prstDash val="solid"/>
          </a:ln>
        </p:spPr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3D2D06B1-456F-41C8-91CB-7AB54E09E502}"/>
              </a:ext>
            </a:extLst>
          </p:cNvPr>
          <p:cNvSpPr>
            <a:spLocks noGrp="1"/>
          </p:cNvSpPr>
          <p:nvPr/>
        </p:nvSpPr>
        <p:spPr>
          <a:xfrm>
            <a:off x="3924300" y="3857625"/>
            <a:ext cx="6191250" cy="3619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FFD3D0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350" b="0">
                <a:solidFill>
                  <a:srgbClr val="FFD3D0"/>
                </a:solidFill>
                <a:latin typeface="Microsoft YaHei UI"/>
                <a:ea typeface="Microsoft YaHei UI"/>
                <a:cs typeface="Microsoft YaHei UI"/>
              </a:rPr>
              <a:t>固定工资、稳定高收入、每天都有大任务、短期就能变现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0DB79EB-A443-49C6-81D4-1C5DAECB99C7}"/>
              </a:ext>
            </a:extLst>
          </p:cNvPr>
          <p:cNvSpPr>
            <a:spLocks noGrp="1"/>
          </p:cNvSpPr>
          <p:nvPr/>
        </p:nvSpPr>
        <p:spPr>
          <a:xfrm>
            <a:off x="1066800" y="4762500"/>
            <a:ext cx="2343150" cy="742950"/>
          </a:xfrm>
          <a:prstGeom prst="rect">
            <a:avLst/>
          </a:prstGeom>
          <a:solidFill>
            <a:srgbClr val="F2C76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9ABD937-3C49-4BBD-A073-51467C4999F1}"/>
              </a:ext>
            </a:extLst>
          </p:cNvPr>
          <p:cNvSpPr>
            <a:spLocks noGrp="1"/>
          </p:cNvSpPr>
          <p:nvPr/>
        </p:nvSpPr>
        <p:spPr>
          <a:xfrm>
            <a:off x="1257300" y="4943475"/>
            <a:ext cx="19621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7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7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rPr>
              <a:t>我们的平衡方式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86A66BF-B73E-4942-BF47-DC8C400331D6}"/>
              </a:ext>
            </a:extLst>
          </p:cNvPr>
          <p:cNvSpPr>
            <a:spLocks noGrp="1"/>
          </p:cNvSpPr>
          <p:nvPr/>
        </p:nvSpPr>
        <p:spPr>
          <a:xfrm>
            <a:off x="3676650" y="4762500"/>
            <a:ext cx="6667500" cy="742950"/>
          </a:xfrm>
          <a:prstGeom prst="rect">
            <a:avLst/>
          </a:prstGeom>
          <a:solidFill>
            <a:srgbClr val="111E2F"/>
          </a:solidFill>
          <a:ln w="9525">
            <a:solidFill>
              <a:srgbClr val="263B52"/>
            </a:solidFill>
            <a:prstDash val="solid"/>
          </a:ln>
        </p:spPr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DF15C80B-DF64-4302-961C-D42079A4C1BA}"/>
              </a:ext>
            </a:extLst>
          </p:cNvPr>
          <p:cNvSpPr>
            <a:spLocks noGrp="1"/>
          </p:cNvSpPr>
          <p:nvPr/>
        </p:nvSpPr>
        <p:spPr>
          <a:xfrm>
            <a:off x="3924300" y="4924425"/>
            <a:ext cx="6191250" cy="3619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35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35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任务量不会压太重；有收入或明确商业任务时，再讨论补贴/奖金/分成方式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FD1B8F7-2580-4029-92E6-22DEA1CFCCF0}"/>
              </a:ext>
            </a:extLst>
          </p:cNvPr>
          <p:cNvSpPr>
            <a:spLocks noGrp="1"/>
          </p:cNvSpPr>
          <p:nvPr/>
        </p:nvSpPr>
        <p:spPr>
          <a:xfrm>
            <a:off x="1447800" y="5905500"/>
            <a:ext cx="819150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F2C76E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lang="zh-CN" altLang="en-US" sz="1650" b="1" dirty="0">
                <a:solidFill>
                  <a:srgbClr val="F2C76E"/>
                </a:solidFill>
                <a:latin typeface="Microsoft YaHei UI"/>
                <a:ea typeface="Microsoft YaHei UI"/>
                <a:cs typeface="Microsoft YaHei UI"/>
              </a:rPr>
              <a:t>总体而言：不是</a:t>
            </a:r>
            <a:r>
              <a:rPr sz="1650" b="1" dirty="0" err="1">
                <a:solidFill>
                  <a:srgbClr val="F2C76E"/>
                </a:solidFill>
                <a:latin typeface="Microsoft YaHei UI"/>
                <a:ea typeface="Microsoft YaHei UI"/>
                <a:cs typeface="Microsoft YaHei UI"/>
              </a:rPr>
              <a:t>短期兼职</a:t>
            </a:r>
            <a:r>
              <a:rPr sz="1650" b="1" dirty="0">
                <a:solidFill>
                  <a:srgbClr val="F2C76E"/>
                </a:solidFill>
                <a:latin typeface="Microsoft YaHei UI"/>
                <a:ea typeface="Microsoft YaHei UI"/>
                <a:cs typeface="Microsoft YaHei UI"/>
              </a:rPr>
              <a:t>，</a:t>
            </a:r>
            <a:r>
              <a:rPr lang="zh-CN" altLang="en-US" sz="1650" b="1" dirty="0">
                <a:solidFill>
                  <a:srgbClr val="F2C76E"/>
                </a:solidFill>
                <a:latin typeface="Microsoft YaHei UI"/>
                <a:ea typeface="Microsoft YaHei UI"/>
                <a:cs typeface="Microsoft YaHei UI"/>
              </a:rPr>
              <a:t>可以当成没有压力</a:t>
            </a:r>
            <a:r>
              <a:rPr sz="1650" b="1" dirty="0">
                <a:solidFill>
                  <a:srgbClr val="F2C76E"/>
                </a:solidFill>
                <a:latin typeface="Microsoft YaHei UI"/>
                <a:ea typeface="Microsoft YaHei UI"/>
                <a:cs typeface="Microsoft YaHei UI"/>
              </a:rPr>
              <a:t>、</a:t>
            </a:r>
            <a:r>
              <a:rPr sz="1650" b="1" dirty="0" err="1">
                <a:solidFill>
                  <a:srgbClr val="F2C76E"/>
                </a:solidFill>
                <a:latin typeface="Microsoft YaHei UI"/>
                <a:ea typeface="Microsoft YaHei UI"/>
                <a:cs typeface="Microsoft YaHei UI"/>
              </a:rPr>
              <a:t>有人带、能做出东西的成长项目</a:t>
            </a:r>
            <a:r>
              <a:rPr sz="1650" b="1" dirty="0">
                <a:solidFill>
                  <a:srgbClr val="F2C76E"/>
                </a:solidFill>
                <a:latin typeface="Microsoft YaHei UI"/>
                <a:ea typeface="Microsoft YaHei UI"/>
                <a:cs typeface="Microsoft YaHei UI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733653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>
            <a:extLst>
              <a:ext uri="{FF2B5EF4-FFF2-40B4-BE49-F238E27FC236}">
                <a16:creationId xmlns:a16="http://schemas.microsoft.com/office/drawing/2014/main" id="{F75096B3-3138-4478-9ED1-BEBA4C28D7A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1E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E7D0ADD8-E28F-4940-9DDB-2233CC2CC98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0D17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2E95515-F76E-48F9-BB67-67E89B16C186}"/>
              </a:ext>
            </a:extLst>
          </p:cNvPr>
          <p:cNvSpPr>
            <a:spLocks noGrp="1"/>
          </p:cNvSpPr>
          <p:nvPr/>
        </p:nvSpPr>
        <p:spPr>
          <a:xfrm>
            <a:off x="10839450" y="133350"/>
            <a:ext cx="1352550" cy="6724650"/>
          </a:xfrm>
          <a:prstGeom prst="rect">
            <a:avLst/>
          </a:prstGeom>
          <a:solidFill>
            <a:srgbClr val="EEE6D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page-11">
            <a:extLst>
              <a:ext uri="{FF2B5EF4-FFF2-40B4-BE49-F238E27FC236}">
                <a16:creationId xmlns:a16="http://schemas.microsoft.com/office/drawing/2014/main" id="{00A6DB2F-AFBF-4290-93D4-CDCEE252CAC0}"/>
              </a:ext>
            </a:extLst>
          </p:cNvPr>
          <p:cNvSpPr>
            <a:spLocks noGrp="1"/>
          </p:cNvSpPr>
          <p:nvPr/>
        </p:nvSpPr>
        <p:spPr>
          <a:xfrm>
            <a:off x="10668000" y="304800"/>
            <a:ext cx="7429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125" b="1">
                <a:solidFill>
                  <a:srgbClr val="536174"/>
                </a:solidFill>
                <a:latin typeface="Aptos Display"/>
                <a:ea typeface="Aptos Display"/>
                <a:cs typeface="Aptos Display"/>
              </a:defRPr>
            </a:pPr>
            <a:r>
              <a:rPr sz="1125" b="1">
                <a:solidFill>
                  <a:srgbClr val="536174"/>
                </a:solidFill>
                <a:latin typeface="Aptos Display"/>
                <a:ea typeface="Aptos Display"/>
                <a:cs typeface="Aptos Display"/>
              </a:rPr>
              <a:t>11</a:t>
            </a:r>
          </a:p>
        </p:txBody>
      </p:sp>
      <p:sp>
        <p:nvSpPr>
          <p:cNvPr id="5" name="kicker-11-marker">
            <a:extLst>
              <a:ext uri="{FF2B5EF4-FFF2-40B4-BE49-F238E27FC236}">
                <a16:creationId xmlns:a16="http://schemas.microsoft.com/office/drawing/2014/main" id="{1762D49A-6745-4592-A498-1E0480AE4347}"/>
              </a:ext>
            </a:extLst>
          </p:cNvPr>
          <p:cNvSpPr>
            <a:spLocks noGrp="1"/>
          </p:cNvSpPr>
          <p:nvPr/>
        </p:nvSpPr>
        <p:spPr>
          <a:xfrm>
            <a:off x="609600" y="447675"/>
            <a:ext cx="114300" cy="114300"/>
          </a:xfrm>
          <a:prstGeom prst="rect">
            <a:avLst/>
          </a:prstGeom>
          <a:solidFill>
            <a:srgbClr val="F57C73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kicker-11-label">
            <a:extLst>
              <a:ext uri="{FF2B5EF4-FFF2-40B4-BE49-F238E27FC236}">
                <a16:creationId xmlns:a16="http://schemas.microsoft.com/office/drawing/2014/main" id="{4DE1C8E5-C093-44EF-A143-480745CE019E}"/>
              </a:ext>
            </a:extLst>
          </p:cNvPr>
          <p:cNvSpPr>
            <a:spLocks noGrp="1"/>
          </p:cNvSpPr>
          <p:nvPr/>
        </p:nvSpPr>
        <p:spPr>
          <a:xfrm>
            <a:off x="819150" y="400050"/>
            <a:ext cx="3429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10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defRPr>
            </a:pPr>
            <a:r>
              <a:rPr sz="10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rPr>
              <a:t>FIRST 2 WEEKS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8150137-E205-45E1-9A6A-A80BA76B2FE2}"/>
              </a:ext>
            </a:extLst>
          </p:cNvPr>
          <p:cNvSpPr>
            <a:spLocks noGrp="1"/>
          </p:cNvSpPr>
          <p:nvPr/>
        </p:nvSpPr>
        <p:spPr>
          <a:xfrm>
            <a:off x="609600" y="742950"/>
            <a:ext cx="8477250" cy="8191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57150" bIns="0" anchor="t"/>
          <a:lstStyle/>
          <a:p>
            <a:pPr algn="l">
              <a:defRPr sz="255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255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加入后的第一步，是先跑起来、看懂它、做一个小改动。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860E135-5667-4251-B7FC-BB46B0C0733C}"/>
              </a:ext>
            </a:extLst>
          </p:cNvPr>
          <p:cNvSpPr>
            <a:spLocks noGrp="1"/>
          </p:cNvSpPr>
          <p:nvPr/>
        </p:nvSpPr>
        <p:spPr>
          <a:xfrm>
            <a:off x="609600" y="1714500"/>
            <a:ext cx="7239000" cy="666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76200" bIns="0" anchor="t"/>
          <a:lstStyle/>
          <a:p>
            <a:pPr algn="l">
              <a:defRPr sz="1425" b="0">
                <a:solidFill>
                  <a:srgbClr val="55606E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425" b="0">
                <a:solidFill>
                  <a:srgbClr val="55606E"/>
                </a:solidFill>
                <a:latin typeface="Microsoft YaHei UI"/>
                <a:ea typeface="Microsoft YaHei UI"/>
                <a:cs typeface="Microsoft YaHei UI"/>
              </a:rPr>
              <a:t>我希望每个新同学都先获得一次可控的小成功，再决定是否继续深入。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363B3B5-0A07-41F1-8A05-01CFE0265589}"/>
              </a:ext>
            </a:extLst>
          </p:cNvPr>
          <p:cNvSpPr>
            <a:spLocks noGrp="1"/>
          </p:cNvSpPr>
          <p:nvPr/>
        </p:nvSpPr>
        <p:spPr>
          <a:xfrm>
            <a:off x="1352550" y="2876550"/>
            <a:ext cx="323850" cy="323850"/>
          </a:xfrm>
          <a:prstGeom prst="rect">
            <a:avLst/>
          </a:prstGeom>
          <a:solidFill>
            <a:srgbClr val="F57C73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C1C8790-60D3-436A-9020-37F61B234828}"/>
              </a:ext>
            </a:extLst>
          </p:cNvPr>
          <p:cNvSpPr>
            <a:spLocks noGrp="1"/>
          </p:cNvSpPr>
          <p:nvPr/>
        </p:nvSpPr>
        <p:spPr>
          <a:xfrm>
            <a:off x="1676400" y="3009900"/>
            <a:ext cx="1771650" cy="47625"/>
          </a:xfrm>
          <a:prstGeom prst="rect">
            <a:avLst/>
          </a:prstGeom>
          <a:solidFill>
            <a:srgbClr val="D4C4A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44A6E3A-DBB1-4D61-9EB8-BC5E4669E6C6}"/>
              </a:ext>
            </a:extLst>
          </p:cNvPr>
          <p:cNvSpPr>
            <a:spLocks noGrp="1"/>
          </p:cNvSpPr>
          <p:nvPr/>
        </p:nvSpPr>
        <p:spPr>
          <a:xfrm>
            <a:off x="685800" y="3390900"/>
            <a:ext cx="16573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defRPr>
            </a:pPr>
            <a:r>
              <a:rPr sz="16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rPr>
              <a:t>D1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C77CCF6-CAB0-4C0C-880E-ED7534E11F9F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16573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0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跑通项目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3978F71-3B39-4C77-AFD2-1A9CF675FF98}"/>
              </a:ext>
            </a:extLst>
          </p:cNvPr>
          <p:cNvSpPr>
            <a:spLocks noGrp="1"/>
          </p:cNvSpPr>
          <p:nvPr/>
        </p:nvSpPr>
        <p:spPr>
          <a:xfrm>
            <a:off x="762000" y="4114800"/>
            <a:ext cx="150495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125" b="0">
                <a:solidFill>
                  <a:srgbClr val="5E6875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0">
                <a:solidFill>
                  <a:srgbClr val="5E6875"/>
                </a:solidFill>
                <a:latin typeface="Microsoft YaHei UI"/>
                <a:ea typeface="Microsoft YaHei UI"/>
                <a:cs typeface="Microsoft YaHei UI"/>
              </a:rPr>
              <a:t>拉代码、装环境、能启动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1712F45C-B769-4D0B-A930-643FB18D75C1}"/>
              </a:ext>
            </a:extLst>
          </p:cNvPr>
          <p:cNvSpPr>
            <a:spLocks noGrp="1"/>
          </p:cNvSpPr>
          <p:nvPr/>
        </p:nvSpPr>
        <p:spPr>
          <a:xfrm>
            <a:off x="3448050" y="2876550"/>
            <a:ext cx="323850" cy="323850"/>
          </a:xfrm>
          <a:prstGeom prst="rect">
            <a:avLst/>
          </a:prstGeom>
          <a:solidFill>
            <a:srgbClr val="F2C76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35DD698-F19F-4A1E-B49B-9DA3F47556A9}"/>
              </a:ext>
            </a:extLst>
          </p:cNvPr>
          <p:cNvSpPr>
            <a:spLocks noGrp="1"/>
          </p:cNvSpPr>
          <p:nvPr/>
        </p:nvSpPr>
        <p:spPr>
          <a:xfrm>
            <a:off x="3771900" y="3009900"/>
            <a:ext cx="1771650" cy="47625"/>
          </a:xfrm>
          <a:prstGeom prst="rect">
            <a:avLst/>
          </a:prstGeom>
          <a:solidFill>
            <a:srgbClr val="D4C4A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B3F0100-0FA8-4059-ACB8-7E4AF00FED56}"/>
              </a:ext>
            </a:extLst>
          </p:cNvPr>
          <p:cNvSpPr>
            <a:spLocks noGrp="1"/>
          </p:cNvSpPr>
          <p:nvPr/>
        </p:nvSpPr>
        <p:spPr>
          <a:xfrm>
            <a:off x="2781300" y="3390900"/>
            <a:ext cx="16573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defRPr>
            </a:pPr>
            <a:r>
              <a:rPr sz="16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rPr>
              <a:t>D2-D4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00DFFA8-CD94-4BE1-91DD-ED9F374C0D2E}"/>
              </a:ext>
            </a:extLst>
          </p:cNvPr>
          <p:cNvSpPr>
            <a:spLocks noGrp="1"/>
          </p:cNvSpPr>
          <p:nvPr/>
        </p:nvSpPr>
        <p:spPr>
          <a:xfrm>
            <a:off x="2781300" y="3752850"/>
            <a:ext cx="16573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0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读懂模块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D0674D2-76A0-4FB6-B572-EF3E0D77558F}"/>
              </a:ext>
            </a:extLst>
          </p:cNvPr>
          <p:cNvSpPr>
            <a:spLocks noGrp="1"/>
          </p:cNvSpPr>
          <p:nvPr/>
        </p:nvSpPr>
        <p:spPr>
          <a:xfrm>
            <a:off x="2857500" y="4114800"/>
            <a:ext cx="150495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125" b="0">
                <a:solidFill>
                  <a:srgbClr val="5E6875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0">
                <a:solidFill>
                  <a:srgbClr val="5E6875"/>
                </a:solidFill>
                <a:latin typeface="Microsoft YaHei UI"/>
                <a:ea typeface="Microsoft YaHei UI"/>
                <a:cs typeface="Microsoft YaHei UI"/>
              </a:rPr>
              <a:t>看客户端、Core、服务端边界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8D12FE6-2260-43E7-A445-B3C2B54C60F5}"/>
              </a:ext>
            </a:extLst>
          </p:cNvPr>
          <p:cNvSpPr>
            <a:spLocks noGrp="1"/>
          </p:cNvSpPr>
          <p:nvPr/>
        </p:nvSpPr>
        <p:spPr>
          <a:xfrm>
            <a:off x="5543550" y="2876550"/>
            <a:ext cx="323850" cy="323850"/>
          </a:xfrm>
          <a:prstGeom prst="rect">
            <a:avLst/>
          </a:prstGeom>
          <a:solidFill>
            <a:srgbClr val="6EA8F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826E4F0-AA86-4209-8BCC-F1ACE12E38F0}"/>
              </a:ext>
            </a:extLst>
          </p:cNvPr>
          <p:cNvSpPr>
            <a:spLocks noGrp="1"/>
          </p:cNvSpPr>
          <p:nvPr/>
        </p:nvSpPr>
        <p:spPr>
          <a:xfrm>
            <a:off x="5867400" y="3009900"/>
            <a:ext cx="1771650" cy="47625"/>
          </a:xfrm>
          <a:prstGeom prst="rect">
            <a:avLst/>
          </a:prstGeom>
          <a:solidFill>
            <a:srgbClr val="D4C4A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9EA6ADC-F302-480C-8120-036CC2F8F72B}"/>
              </a:ext>
            </a:extLst>
          </p:cNvPr>
          <p:cNvSpPr>
            <a:spLocks noGrp="1"/>
          </p:cNvSpPr>
          <p:nvPr/>
        </p:nvSpPr>
        <p:spPr>
          <a:xfrm>
            <a:off x="4876800" y="3390900"/>
            <a:ext cx="16573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defRPr>
            </a:pPr>
            <a:r>
              <a:rPr sz="16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rPr>
              <a:t>D5-D8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E62244A9-F95C-493B-9175-4BF4C8ECA639}"/>
              </a:ext>
            </a:extLst>
          </p:cNvPr>
          <p:cNvSpPr>
            <a:spLocks noGrp="1"/>
          </p:cNvSpPr>
          <p:nvPr/>
        </p:nvSpPr>
        <p:spPr>
          <a:xfrm>
            <a:off x="4876800" y="3752850"/>
            <a:ext cx="16573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0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试做任务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374BE73-6FAF-4543-89BC-89AE812226B4}"/>
              </a:ext>
            </a:extLst>
          </p:cNvPr>
          <p:cNvSpPr>
            <a:spLocks noGrp="1"/>
          </p:cNvSpPr>
          <p:nvPr/>
        </p:nvSpPr>
        <p:spPr>
          <a:xfrm>
            <a:off x="4953000" y="4114800"/>
            <a:ext cx="150495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125" b="0">
                <a:solidFill>
                  <a:srgbClr val="5E6875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0">
                <a:solidFill>
                  <a:srgbClr val="5E6875"/>
                </a:solidFill>
                <a:latin typeface="Microsoft YaHei UI"/>
                <a:ea typeface="Microsoft YaHei UI"/>
                <a:cs typeface="Microsoft YaHei UI"/>
              </a:rPr>
              <a:t>改一个 UI/文档/Bug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A7F8215F-3F51-4221-B2EF-0B97B845ACBE}"/>
              </a:ext>
            </a:extLst>
          </p:cNvPr>
          <p:cNvSpPr>
            <a:spLocks noGrp="1"/>
          </p:cNvSpPr>
          <p:nvPr/>
        </p:nvSpPr>
        <p:spPr>
          <a:xfrm>
            <a:off x="7639050" y="2876550"/>
            <a:ext cx="323850" cy="323850"/>
          </a:xfrm>
          <a:prstGeom prst="rect">
            <a:avLst/>
          </a:prstGeom>
          <a:solidFill>
            <a:srgbClr val="7DD3C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029F6C93-FFEA-4F2C-9171-D9EF1BEABF3D}"/>
              </a:ext>
            </a:extLst>
          </p:cNvPr>
          <p:cNvSpPr>
            <a:spLocks noGrp="1"/>
          </p:cNvSpPr>
          <p:nvPr/>
        </p:nvSpPr>
        <p:spPr>
          <a:xfrm>
            <a:off x="7962900" y="3009900"/>
            <a:ext cx="1771650" cy="47625"/>
          </a:xfrm>
          <a:prstGeom prst="rect">
            <a:avLst/>
          </a:prstGeom>
          <a:solidFill>
            <a:srgbClr val="D4C4A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A6BD3CE7-28D8-4A29-B645-5F1FEF6E9580}"/>
              </a:ext>
            </a:extLst>
          </p:cNvPr>
          <p:cNvSpPr>
            <a:spLocks noGrp="1"/>
          </p:cNvSpPr>
          <p:nvPr/>
        </p:nvSpPr>
        <p:spPr>
          <a:xfrm>
            <a:off x="6972300" y="3390900"/>
            <a:ext cx="16573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defRPr>
            </a:pPr>
            <a:r>
              <a:rPr sz="16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rPr>
              <a:t>D9-D12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813597F4-2981-4552-BDF3-C18BDB593CC4}"/>
              </a:ext>
            </a:extLst>
          </p:cNvPr>
          <p:cNvSpPr>
            <a:spLocks noGrp="1"/>
          </p:cNvSpPr>
          <p:nvPr/>
        </p:nvSpPr>
        <p:spPr>
          <a:xfrm>
            <a:off x="6972300" y="3752850"/>
            <a:ext cx="16573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0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提交反馈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95CE1D17-8771-4B8B-9018-EBB56D1F81DC}"/>
              </a:ext>
            </a:extLst>
          </p:cNvPr>
          <p:cNvSpPr>
            <a:spLocks noGrp="1"/>
          </p:cNvSpPr>
          <p:nvPr/>
        </p:nvSpPr>
        <p:spPr>
          <a:xfrm>
            <a:off x="7048500" y="4114800"/>
            <a:ext cx="150495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125" b="0">
                <a:solidFill>
                  <a:srgbClr val="5E6875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0">
                <a:solidFill>
                  <a:srgbClr val="5E6875"/>
                </a:solidFill>
                <a:latin typeface="Microsoft YaHei UI"/>
                <a:ea typeface="Microsoft YaHei UI"/>
                <a:cs typeface="Microsoft YaHei UI"/>
              </a:rPr>
              <a:t>Review 后修正一次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FCC602DD-491D-4D70-8933-9C4645770D3E}"/>
              </a:ext>
            </a:extLst>
          </p:cNvPr>
          <p:cNvSpPr>
            <a:spLocks noGrp="1"/>
          </p:cNvSpPr>
          <p:nvPr/>
        </p:nvSpPr>
        <p:spPr>
          <a:xfrm>
            <a:off x="9734550" y="2876550"/>
            <a:ext cx="323850" cy="323850"/>
          </a:xfrm>
          <a:prstGeom prst="rect">
            <a:avLst/>
          </a:prstGeom>
          <a:solidFill>
            <a:srgbClr val="9ED88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3840D265-7AF7-4DB2-9C16-84AC90D77B3A}"/>
              </a:ext>
            </a:extLst>
          </p:cNvPr>
          <p:cNvSpPr>
            <a:spLocks noGrp="1"/>
          </p:cNvSpPr>
          <p:nvPr/>
        </p:nvSpPr>
        <p:spPr>
          <a:xfrm>
            <a:off x="10039350" y="3009900"/>
            <a:ext cx="0" cy="47625"/>
          </a:xfrm>
          <a:prstGeom prst="rect">
            <a:avLst/>
          </a:prstGeom>
          <a:solidFill>
            <a:srgbClr val="D4C4A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AB39FBD9-7995-4205-B76C-510488A95BBF}"/>
              </a:ext>
            </a:extLst>
          </p:cNvPr>
          <p:cNvSpPr>
            <a:spLocks noGrp="1"/>
          </p:cNvSpPr>
          <p:nvPr/>
        </p:nvSpPr>
        <p:spPr>
          <a:xfrm>
            <a:off x="9067800" y="3390900"/>
            <a:ext cx="16573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defRPr>
            </a:pPr>
            <a:r>
              <a:rPr sz="16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rPr>
              <a:t>D13-D14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85BF3449-E407-46DC-81A8-D951C73C60FF}"/>
              </a:ext>
            </a:extLst>
          </p:cNvPr>
          <p:cNvSpPr>
            <a:spLocks noGrp="1"/>
          </p:cNvSpPr>
          <p:nvPr/>
        </p:nvSpPr>
        <p:spPr>
          <a:xfrm>
            <a:off x="9067800" y="3752850"/>
            <a:ext cx="16573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0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确认方向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CE12FA0C-063F-4400-B9E2-F0781382687F}"/>
              </a:ext>
            </a:extLst>
          </p:cNvPr>
          <p:cNvSpPr>
            <a:spLocks noGrp="1"/>
          </p:cNvSpPr>
          <p:nvPr/>
        </p:nvSpPr>
        <p:spPr>
          <a:xfrm>
            <a:off x="9144000" y="4114800"/>
            <a:ext cx="150495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125" b="0">
                <a:solidFill>
                  <a:srgbClr val="5E6875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0">
                <a:solidFill>
                  <a:srgbClr val="5E6875"/>
                </a:solidFill>
                <a:latin typeface="Microsoft YaHei UI"/>
                <a:ea typeface="Microsoft YaHei UI"/>
                <a:cs typeface="Microsoft YaHei UI"/>
              </a:rPr>
              <a:t>选择后续角色和节奏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1DF27051-96FB-4F9F-B35D-86005AEE288A}"/>
              </a:ext>
            </a:extLst>
          </p:cNvPr>
          <p:cNvSpPr>
            <a:spLocks noGrp="1"/>
          </p:cNvSpPr>
          <p:nvPr/>
        </p:nvSpPr>
        <p:spPr>
          <a:xfrm>
            <a:off x="1447800" y="5334000"/>
            <a:ext cx="8153400" cy="552450"/>
          </a:xfrm>
          <a:prstGeom prst="rect">
            <a:avLst/>
          </a:prstGeom>
          <a:solidFill>
            <a:srgbClr val="0D17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0A3C05B3-D7BC-4650-8877-2EA0D2F95998}"/>
              </a:ext>
            </a:extLst>
          </p:cNvPr>
          <p:cNvSpPr>
            <a:spLocks noGrp="1"/>
          </p:cNvSpPr>
          <p:nvPr/>
        </p:nvSpPr>
        <p:spPr>
          <a:xfrm>
            <a:off x="1657350" y="5467350"/>
            <a:ext cx="77343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650" b="1" dirty="0" err="1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rPr>
              <a:t>两周后</a:t>
            </a:r>
            <a:r>
              <a:rPr lang="zh-CN" altLang="en-US" sz="1650" b="1" dirty="0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rPr>
              <a:t>基本</a:t>
            </a:r>
            <a:r>
              <a:rPr sz="1650" b="1" dirty="0" err="1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rPr>
              <a:t>能回答：我看懂了哪一块、我做了什么、我还想学什么</a:t>
            </a:r>
            <a:r>
              <a:rPr sz="1650" b="1" dirty="0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747297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>
            <a:extLst>
              <a:ext uri="{FF2B5EF4-FFF2-40B4-BE49-F238E27FC236}">
                <a16:creationId xmlns:a16="http://schemas.microsoft.com/office/drawing/2014/main" id="{1C10CD25-2AD1-45A6-8FDB-FA08DD2B941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17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B099DD7-FDEC-41B0-9B0E-2E17A0904B6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7DD3C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9FEFAE8-F980-43DD-8234-93DAA206D890}"/>
              </a:ext>
            </a:extLst>
          </p:cNvPr>
          <p:cNvSpPr>
            <a:spLocks noGrp="1"/>
          </p:cNvSpPr>
          <p:nvPr/>
        </p:nvSpPr>
        <p:spPr>
          <a:xfrm>
            <a:off x="10953750" y="133350"/>
            <a:ext cx="1238250" cy="6724650"/>
          </a:xfrm>
          <a:prstGeom prst="rect">
            <a:avLst/>
          </a:prstGeom>
          <a:solidFill>
            <a:srgbClr val="102236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page-12">
            <a:extLst>
              <a:ext uri="{FF2B5EF4-FFF2-40B4-BE49-F238E27FC236}">
                <a16:creationId xmlns:a16="http://schemas.microsoft.com/office/drawing/2014/main" id="{39381617-FFE7-472D-8460-74CB10EEC5DC}"/>
              </a:ext>
            </a:extLst>
          </p:cNvPr>
          <p:cNvSpPr>
            <a:spLocks noGrp="1"/>
          </p:cNvSpPr>
          <p:nvPr/>
        </p:nvSpPr>
        <p:spPr>
          <a:xfrm>
            <a:off x="10668000" y="304800"/>
            <a:ext cx="7429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125" b="1">
                <a:solidFill>
                  <a:srgbClr val="B8C6D9"/>
                </a:solidFill>
                <a:latin typeface="Aptos Display"/>
                <a:ea typeface="Aptos Display"/>
                <a:cs typeface="Aptos Display"/>
              </a:defRPr>
            </a:pPr>
            <a:r>
              <a:rPr sz="1125" b="1">
                <a:solidFill>
                  <a:srgbClr val="B8C6D9"/>
                </a:solidFill>
                <a:latin typeface="Aptos Display"/>
                <a:ea typeface="Aptos Display"/>
                <a:cs typeface="Aptos Display"/>
              </a:rPr>
              <a:t>12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0986C10-D4CE-4870-AAF8-852A11A4403A}"/>
              </a:ext>
            </a:extLst>
          </p:cNvPr>
          <p:cNvSpPr>
            <a:spLocks noGrp="1"/>
          </p:cNvSpPr>
          <p:nvPr/>
        </p:nvSpPr>
        <p:spPr>
          <a:xfrm>
            <a:off x="742950" y="685800"/>
            <a:ext cx="9144000" cy="990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33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3300" b="1" dirty="0" err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如果你想把</a:t>
            </a:r>
            <a:r>
              <a:rPr sz="3300" b="1" dirty="0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 C# </a:t>
            </a:r>
            <a:r>
              <a:rPr sz="3300" b="1" dirty="0" err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学成能交付的能力，这个项目欢迎你</a:t>
            </a:r>
            <a:r>
              <a:rPr sz="3300" b="1" dirty="0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。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C630348-8443-41A8-8B2E-E46349E76C63}"/>
              </a:ext>
            </a:extLst>
          </p:cNvPr>
          <p:cNvSpPr>
            <a:spLocks noGrp="1"/>
          </p:cNvSpPr>
          <p:nvPr/>
        </p:nvSpPr>
        <p:spPr>
          <a:xfrm>
            <a:off x="742950" y="2381250"/>
            <a:ext cx="7620000" cy="552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lang="zh-CN" altLang="en-US" sz="1650" b="0" dirty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每周都会固定培训</a:t>
            </a:r>
            <a:r>
              <a:rPr sz="1650" b="0" dirty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，</a:t>
            </a:r>
            <a:r>
              <a:rPr sz="1650" b="0" dirty="0" err="1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试做一个小任务，再决定要不要长期参与</a:t>
            </a:r>
            <a:r>
              <a:rPr sz="1650" b="0" dirty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。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5246CB9-1E33-45CF-A7D3-10F4B94B9CD3}"/>
              </a:ext>
            </a:extLst>
          </p:cNvPr>
          <p:cNvSpPr>
            <a:spLocks noGrp="1"/>
          </p:cNvSpPr>
          <p:nvPr/>
        </p:nvSpPr>
        <p:spPr>
          <a:xfrm>
            <a:off x="1104900" y="3028950"/>
            <a:ext cx="304800" cy="304800"/>
          </a:xfrm>
          <a:prstGeom prst="rect">
            <a:avLst/>
          </a:prstGeom>
          <a:solidFill>
            <a:srgbClr val="7DD3C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72E8C9E-22FA-4200-ABF8-C64BA1C6864D}"/>
              </a:ext>
            </a:extLst>
          </p:cNvPr>
          <p:cNvSpPr>
            <a:spLocks noGrp="1"/>
          </p:cNvSpPr>
          <p:nvPr/>
        </p:nvSpPr>
        <p:spPr>
          <a:xfrm>
            <a:off x="1162050" y="3038475"/>
            <a:ext cx="1905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00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rPr>
              <a:t>✓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05A25A7-2F0E-4073-B7EA-4E0090F11A85}"/>
              </a:ext>
            </a:extLst>
          </p:cNvPr>
          <p:cNvSpPr>
            <a:spLocks noGrp="1"/>
          </p:cNvSpPr>
          <p:nvPr/>
        </p:nvSpPr>
        <p:spPr>
          <a:xfrm>
            <a:off x="1600200" y="3009900"/>
            <a:ext cx="400050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8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愿意学 C#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F26801E-8650-4712-9840-0E115CC9CA32}"/>
              </a:ext>
            </a:extLst>
          </p:cNvPr>
          <p:cNvSpPr>
            <a:spLocks noGrp="1"/>
          </p:cNvSpPr>
          <p:nvPr/>
        </p:nvSpPr>
        <p:spPr>
          <a:xfrm>
            <a:off x="1104900" y="3581400"/>
            <a:ext cx="304800" cy="304800"/>
          </a:xfrm>
          <a:prstGeom prst="rect">
            <a:avLst/>
          </a:prstGeom>
          <a:solidFill>
            <a:srgbClr val="7DD3C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903DF78-49C7-4F15-9BC3-351539A7F3E6}"/>
              </a:ext>
            </a:extLst>
          </p:cNvPr>
          <p:cNvSpPr>
            <a:spLocks noGrp="1"/>
          </p:cNvSpPr>
          <p:nvPr/>
        </p:nvSpPr>
        <p:spPr>
          <a:xfrm>
            <a:off x="1162050" y="3590925"/>
            <a:ext cx="1905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00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rPr>
              <a:t>✓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505FA4C-8E86-42E4-A6CA-2339D9A466D6}"/>
              </a:ext>
            </a:extLst>
          </p:cNvPr>
          <p:cNvSpPr>
            <a:spLocks noGrp="1"/>
          </p:cNvSpPr>
          <p:nvPr/>
        </p:nvSpPr>
        <p:spPr>
          <a:xfrm>
            <a:off x="1600200" y="3562350"/>
            <a:ext cx="400050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8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愿意做小任务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0F8E2B8-3778-437A-99C0-E05392B66E83}"/>
              </a:ext>
            </a:extLst>
          </p:cNvPr>
          <p:cNvSpPr>
            <a:spLocks noGrp="1"/>
          </p:cNvSpPr>
          <p:nvPr/>
        </p:nvSpPr>
        <p:spPr>
          <a:xfrm>
            <a:off x="1104900" y="4133850"/>
            <a:ext cx="304800" cy="304800"/>
          </a:xfrm>
          <a:prstGeom prst="rect">
            <a:avLst/>
          </a:prstGeom>
          <a:solidFill>
            <a:srgbClr val="7DD3C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1958C7EE-A112-4CA3-B3DD-F95E69FB4B4A}"/>
              </a:ext>
            </a:extLst>
          </p:cNvPr>
          <p:cNvSpPr>
            <a:spLocks noGrp="1"/>
          </p:cNvSpPr>
          <p:nvPr/>
        </p:nvSpPr>
        <p:spPr>
          <a:xfrm>
            <a:off x="1162050" y="4143375"/>
            <a:ext cx="1905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00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rPr>
              <a:t>✓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276EF19-80CD-446F-943D-39423CAB9EE3}"/>
              </a:ext>
            </a:extLst>
          </p:cNvPr>
          <p:cNvSpPr>
            <a:spLocks noGrp="1"/>
          </p:cNvSpPr>
          <p:nvPr/>
        </p:nvSpPr>
        <p:spPr>
          <a:xfrm>
            <a:off x="1600200" y="4114800"/>
            <a:ext cx="400050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8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遇到问题会沟通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41ECC56-0AAF-4992-8DF0-B1FFCD5667F7}"/>
              </a:ext>
            </a:extLst>
          </p:cNvPr>
          <p:cNvSpPr>
            <a:spLocks noGrp="1"/>
          </p:cNvSpPr>
          <p:nvPr/>
        </p:nvSpPr>
        <p:spPr>
          <a:xfrm>
            <a:off x="1104900" y="4686300"/>
            <a:ext cx="304800" cy="304800"/>
          </a:xfrm>
          <a:prstGeom prst="rect">
            <a:avLst/>
          </a:prstGeom>
          <a:solidFill>
            <a:srgbClr val="7DD3C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7E55A9F-E854-4EA4-952B-D100E8924173}"/>
              </a:ext>
            </a:extLst>
          </p:cNvPr>
          <p:cNvSpPr>
            <a:spLocks noGrp="1"/>
          </p:cNvSpPr>
          <p:nvPr/>
        </p:nvSpPr>
        <p:spPr>
          <a:xfrm>
            <a:off x="1162050" y="4695825"/>
            <a:ext cx="1905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00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rPr>
              <a:t>✓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B63AC1D-27AF-4CBF-8BAE-613C9459AB2B}"/>
              </a:ext>
            </a:extLst>
          </p:cNvPr>
          <p:cNvSpPr>
            <a:spLocks noGrp="1"/>
          </p:cNvSpPr>
          <p:nvPr/>
        </p:nvSpPr>
        <p:spPr>
          <a:xfrm>
            <a:off x="1600200" y="4667250"/>
            <a:ext cx="400050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8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想要真实项目经历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67D0EDBB-EB23-4EC3-AC7C-9AA0CB77A3F4}"/>
              </a:ext>
            </a:extLst>
          </p:cNvPr>
          <p:cNvSpPr>
            <a:spLocks noGrp="1"/>
          </p:cNvSpPr>
          <p:nvPr/>
        </p:nvSpPr>
        <p:spPr>
          <a:xfrm>
            <a:off x="6896100" y="2343149"/>
            <a:ext cx="3429000" cy="3080333"/>
          </a:xfrm>
          <a:prstGeom prst="rect">
            <a:avLst/>
          </a:prstGeom>
          <a:solidFill>
            <a:srgbClr val="16382F"/>
          </a:solidFill>
          <a:ln w="9525">
            <a:solidFill>
              <a:srgbClr val="367967"/>
            </a:solidFill>
            <a:prstDash val="solid"/>
          </a:ln>
        </p:spPr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13A4B25-2867-48E9-A7FA-B6ED2C563725}"/>
              </a:ext>
            </a:extLst>
          </p:cNvPr>
          <p:cNvSpPr>
            <a:spLocks noGrp="1"/>
          </p:cNvSpPr>
          <p:nvPr/>
        </p:nvSpPr>
        <p:spPr>
          <a:xfrm>
            <a:off x="7219950" y="2524125"/>
            <a:ext cx="2781300" cy="4381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2400" b="1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lang="zh-CN" altLang="en-US" sz="2400" b="1" dirty="0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rPr>
              <a:t>微信：</a:t>
            </a:r>
            <a:r>
              <a:rPr lang="en-US" altLang="zh-CN" sz="2400" b="1" dirty="0" err="1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rPr>
              <a:t>XFEgzssz</a:t>
            </a:r>
            <a:endParaRPr sz="2400" b="1" dirty="0">
              <a:solidFill>
                <a:srgbClr val="7DD3C7"/>
              </a:solidFill>
              <a:latin typeface="Microsoft YaHei UI"/>
              <a:ea typeface="Microsoft YaHei UI"/>
              <a:cs typeface="Microsoft YaHei UI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5E0CF0A7-8ED5-4CE2-980D-DEAE0F115581}"/>
              </a:ext>
            </a:extLst>
          </p:cNvPr>
          <p:cNvSpPr>
            <a:spLocks noGrp="1"/>
          </p:cNvSpPr>
          <p:nvPr/>
        </p:nvSpPr>
        <p:spPr>
          <a:xfrm>
            <a:off x="1219200" y="5867400"/>
            <a:ext cx="8191500" cy="3619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2025" b="1">
                <a:solidFill>
                  <a:srgbClr val="F2C76E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lang="zh-CN" altLang="en-US" sz="2025" b="1" dirty="0">
                <a:solidFill>
                  <a:srgbClr val="F2C76E"/>
                </a:solidFill>
                <a:latin typeface="Microsoft YaHei UI"/>
                <a:ea typeface="Microsoft YaHei UI"/>
                <a:cs typeface="Microsoft YaHei UI"/>
              </a:rPr>
              <a:t>最后，期待你的加入！</a:t>
            </a:r>
            <a:endParaRPr sz="2025" b="1" dirty="0">
              <a:solidFill>
                <a:srgbClr val="F2C76E"/>
              </a:solidFill>
              <a:latin typeface="Microsoft YaHei UI"/>
              <a:ea typeface="Microsoft YaHei UI"/>
              <a:cs typeface="Microsoft YaHei UI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78D64733-B8C0-8CA4-3D20-B56EE59AE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5700" y="2975792"/>
            <a:ext cx="2263280" cy="227801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0CD689E6-4E01-F9B4-5827-80DA6B230E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794" y="6297546"/>
            <a:ext cx="473207" cy="473207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2885D536-41E8-E7F3-79AA-1B277215AD57}"/>
              </a:ext>
            </a:extLst>
          </p:cNvPr>
          <p:cNvSpPr>
            <a:spLocks noGrp="1"/>
          </p:cNvSpPr>
          <p:nvPr/>
        </p:nvSpPr>
        <p:spPr>
          <a:xfrm>
            <a:off x="7677150" y="6396037"/>
            <a:ext cx="3276600" cy="27622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4500" b="1">
                <a:solidFill>
                  <a:srgbClr val="EAF2F8"/>
                </a:solidFill>
                <a:latin typeface="Aptos Display"/>
                <a:ea typeface="Aptos Display"/>
                <a:cs typeface="Aptos Display"/>
              </a:defRPr>
            </a:pPr>
            <a:r>
              <a:rPr lang="zh-CN" altLang="en-US" sz="2000" b="1" dirty="0">
                <a:solidFill>
                  <a:srgbClr val="EAF2F8"/>
                </a:solidFill>
                <a:latin typeface="Aptos Display"/>
                <a:ea typeface="Aptos Display"/>
                <a:cs typeface="Aptos Display"/>
              </a:rPr>
              <a:t>寰宇朽力网络科技有限公司</a:t>
            </a:r>
            <a:endParaRPr sz="2000" b="1" dirty="0">
              <a:solidFill>
                <a:srgbClr val="EAF2F8"/>
              </a:solidFill>
              <a:latin typeface="Aptos Display"/>
              <a:ea typeface="Aptos Display"/>
              <a:cs typeface="Aptos Display"/>
            </a:endParaRPr>
          </a:p>
        </p:txBody>
      </p:sp>
    </p:spTree>
    <p:extLst>
      <p:ext uri="{BB962C8B-B14F-4D97-AF65-F5344CB8AC3E}">
        <p14:creationId xmlns:p14="http://schemas.microsoft.com/office/powerpoint/2010/main" val="1545658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>
            <a:extLst>
              <a:ext uri="{FF2B5EF4-FFF2-40B4-BE49-F238E27FC236}">
                <a16:creationId xmlns:a16="http://schemas.microsoft.com/office/drawing/2014/main" id="{83272DCD-44E4-454D-A5ED-15C3889A4E0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17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6AC9085-5D8B-4D09-9565-4923037A909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7DD3C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A834D22-4680-4DF0-A4F9-C3657F13CBA4}"/>
              </a:ext>
            </a:extLst>
          </p:cNvPr>
          <p:cNvSpPr>
            <a:spLocks noGrp="1"/>
          </p:cNvSpPr>
          <p:nvPr/>
        </p:nvSpPr>
        <p:spPr>
          <a:xfrm>
            <a:off x="10953750" y="133350"/>
            <a:ext cx="1238250" cy="6724650"/>
          </a:xfrm>
          <a:prstGeom prst="rect">
            <a:avLst/>
          </a:prstGeom>
          <a:solidFill>
            <a:srgbClr val="102236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page-2">
            <a:extLst>
              <a:ext uri="{FF2B5EF4-FFF2-40B4-BE49-F238E27FC236}">
                <a16:creationId xmlns:a16="http://schemas.microsoft.com/office/drawing/2014/main" id="{55B665C1-3FD7-4785-A670-E8A08DA12CA1}"/>
              </a:ext>
            </a:extLst>
          </p:cNvPr>
          <p:cNvSpPr>
            <a:spLocks noGrp="1"/>
          </p:cNvSpPr>
          <p:nvPr/>
        </p:nvSpPr>
        <p:spPr>
          <a:xfrm>
            <a:off x="10668000" y="304800"/>
            <a:ext cx="7429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125" b="1">
                <a:solidFill>
                  <a:srgbClr val="B8C6D9"/>
                </a:solidFill>
                <a:latin typeface="Aptos Display"/>
                <a:ea typeface="Aptos Display"/>
                <a:cs typeface="Aptos Display"/>
              </a:defRPr>
            </a:pPr>
            <a:r>
              <a:rPr sz="1125" b="1">
                <a:solidFill>
                  <a:srgbClr val="B8C6D9"/>
                </a:solidFill>
                <a:latin typeface="Aptos Display"/>
                <a:ea typeface="Aptos Display"/>
                <a:cs typeface="Aptos Display"/>
              </a:rPr>
              <a:t>02</a:t>
            </a:r>
          </a:p>
        </p:txBody>
      </p:sp>
      <p:sp>
        <p:nvSpPr>
          <p:cNvPr id="5" name="kicker-2-marker">
            <a:extLst>
              <a:ext uri="{FF2B5EF4-FFF2-40B4-BE49-F238E27FC236}">
                <a16:creationId xmlns:a16="http://schemas.microsoft.com/office/drawing/2014/main" id="{2DCBF017-EB76-4BE6-82AF-3DCC9CF014DD}"/>
              </a:ext>
            </a:extLst>
          </p:cNvPr>
          <p:cNvSpPr>
            <a:spLocks noGrp="1"/>
          </p:cNvSpPr>
          <p:nvPr/>
        </p:nvSpPr>
        <p:spPr>
          <a:xfrm>
            <a:off x="609600" y="447675"/>
            <a:ext cx="114300" cy="114300"/>
          </a:xfrm>
          <a:prstGeom prst="rect">
            <a:avLst/>
          </a:prstGeom>
          <a:solidFill>
            <a:srgbClr val="F2C76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kicker-2-label">
            <a:extLst>
              <a:ext uri="{FF2B5EF4-FFF2-40B4-BE49-F238E27FC236}">
                <a16:creationId xmlns:a16="http://schemas.microsoft.com/office/drawing/2014/main" id="{0DAB1512-0E7A-4508-93B6-A03A0D292D43}"/>
              </a:ext>
            </a:extLst>
          </p:cNvPr>
          <p:cNvSpPr>
            <a:spLocks noGrp="1"/>
          </p:cNvSpPr>
          <p:nvPr/>
        </p:nvSpPr>
        <p:spPr>
          <a:xfrm>
            <a:off x="819150" y="400050"/>
            <a:ext cx="3429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1050" b="1">
                <a:solidFill>
                  <a:srgbClr val="F2C76E"/>
                </a:solidFill>
                <a:latin typeface="Aptos Display"/>
                <a:ea typeface="Aptos Display"/>
                <a:cs typeface="Aptos Display"/>
              </a:defRPr>
            </a:pPr>
            <a:r>
              <a:rPr sz="1050" b="1">
                <a:solidFill>
                  <a:srgbClr val="F2C76E"/>
                </a:solidFill>
                <a:latin typeface="Aptos Display"/>
                <a:ea typeface="Aptos Display"/>
                <a:cs typeface="Aptos Display"/>
              </a:rPr>
              <a:t>WHY IT MATTERS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A6622D0-3114-4BB8-80A2-2E4415B1D212}"/>
              </a:ext>
            </a:extLst>
          </p:cNvPr>
          <p:cNvSpPr>
            <a:spLocks noGrp="1"/>
          </p:cNvSpPr>
          <p:nvPr/>
        </p:nvSpPr>
        <p:spPr>
          <a:xfrm>
            <a:off x="609600" y="742950"/>
            <a:ext cx="8477250" cy="8191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57150" bIns="0" anchor="t"/>
          <a:lstStyle/>
          <a:p>
            <a:pPr algn="l">
              <a:defRPr sz="255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255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商家最缺的不是数据，而是能马上看懂的盈亏答案。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9D0067D-6E38-4806-8633-E14DEC84E6AD}"/>
              </a:ext>
            </a:extLst>
          </p:cNvPr>
          <p:cNvSpPr>
            <a:spLocks noGrp="1"/>
          </p:cNvSpPr>
          <p:nvPr/>
        </p:nvSpPr>
        <p:spPr>
          <a:xfrm>
            <a:off x="609600" y="1714500"/>
            <a:ext cx="7239000" cy="666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76200" bIns="0" anchor="t"/>
          <a:lstStyle/>
          <a:p>
            <a:pPr algn="l">
              <a:defRPr sz="142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42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订单、售后、推广、店铺流水、快递和商品成本分散在不同地方；如果只能靠表格手工拼，利润判断就会慢、乱、容易错。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2FC80D0-D61B-4356-9691-CF6F484AF648}"/>
              </a:ext>
            </a:extLst>
          </p:cNvPr>
          <p:cNvSpPr>
            <a:spLocks noGrp="1"/>
          </p:cNvSpPr>
          <p:nvPr/>
        </p:nvSpPr>
        <p:spPr>
          <a:xfrm>
            <a:off x="723900" y="2762250"/>
            <a:ext cx="2343150" cy="1809750"/>
          </a:xfrm>
          <a:prstGeom prst="rect">
            <a:avLst/>
          </a:prstGeom>
          <a:solidFill>
            <a:srgbClr val="111E2F"/>
          </a:solidFill>
          <a:ln w="9525">
            <a:solidFill>
              <a:srgbClr val="23384D"/>
            </a:solidFill>
            <a:prstDash val="solid"/>
          </a:ln>
        </p:spPr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3F5AE40-DEF0-46FD-A6F4-A2DE0ADB5C11}"/>
              </a:ext>
            </a:extLst>
          </p:cNvPr>
          <p:cNvSpPr>
            <a:spLocks noGrp="1"/>
          </p:cNvSpPr>
          <p:nvPr/>
        </p:nvSpPr>
        <p:spPr>
          <a:xfrm>
            <a:off x="933450" y="2990850"/>
            <a:ext cx="419100" cy="419100"/>
          </a:xfrm>
          <a:prstGeom prst="rect">
            <a:avLst/>
          </a:prstGeom>
          <a:solidFill>
            <a:srgbClr val="F57C73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F42B06E-2D25-403B-99D6-D16B8550F57B}"/>
              </a:ext>
            </a:extLst>
          </p:cNvPr>
          <p:cNvSpPr>
            <a:spLocks noGrp="1"/>
          </p:cNvSpPr>
          <p:nvPr/>
        </p:nvSpPr>
        <p:spPr>
          <a:xfrm>
            <a:off x="1466850" y="2971800"/>
            <a:ext cx="1295400" cy="342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1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21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数据散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747EA49-C6F5-4724-925A-C03C90116EF3}"/>
              </a:ext>
            </a:extLst>
          </p:cNvPr>
          <p:cNvSpPr>
            <a:spLocks noGrp="1"/>
          </p:cNvSpPr>
          <p:nvPr/>
        </p:nvSpPr>
        <p:spPr>
          <a:xfrm>
            <a:off x="895350" y="3524250"/>
            <a:ext cx="1981200" cy="723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76200" tIns="57150" rIns="76200" bIns="57150" anchor="t"/>
          <a:lstStyle/>
          <a:p>
            <a:pPr algn="l">
              <a:defRPr sz="127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27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订单、售后、推广、财务流水分散，来回导表。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D21106B-78A8-4737-BF06-C6E2AAF88BDA}"/>
              </a:ext>
            </a:extLst>
          </p:cNvPr>
          <p:cNvSpPr>
            <a:spLocks noGrp="1"/>
          </p:cNvSpPr>
          <p:nvPr/>
        </p:nvSpPr>
        <p:spPr>
          <a:xfrm>
            <a:off x="3581400" y="2762250"/>
            <a:ext cx="2343150" cy="1809750"/>
          </a:xfrm>
          <a:prstGeom prst="rect">
            <a:avLst/>
          </a:prstGeom>
          <a:solidFill>
            <a:srgbClr val="111E2F"/>
          </a:solidFill>
          <a:ln w="9525">
            <a:solidFill>
              <a:srgbClr val="23384D"/>
            </a:solidFill>
            <a:prstDash val="solid"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6869F15-6133-42E2-8C04-8F580FA38D75}"/>
              </a:ext>
            </a:extLst>
          </p:cNvPr>
          <p:cNvSpPr>
            <a:spLocks noGrp="1"/>
          </p:cNvSpPr>
          <p:nvPr/>
        </p:nvSpPr>
        <p:spPr>
          <a:xfrm>
            <a:off x="3790950" y="2990850"/>
            <a:ext cx="419100" cy="419100"/>
          </a:xfrm>
          <a:prstGeom prst="rect">
            <a:avLst/>
          </a:prstGeom>
          <a:solidFill>
            <a:srgbClr val="F2C76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877726B2-F1C3-4284-B953-15493FC857BC}"/>
              </a:ext>
            </a:extLst>
          </p:cNvPr>
          <p:cNvSpPr>
            <a:spLocks noGrp="1"/>
          </p:cNvSpPr>
          <p:nvPr/>
        </p:nvSpPr>
        <p:spPr>
          <a:xfrm>
            <a:off x="4324350" y="2971800"/>
            <a:ext cx="1295400" cy="342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1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21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成本难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D9CE47E-B902-4E50-B014-BDD1968FE2FD}"/>
              </a:ext>
            </a:extLst>
          </p:cNvPr>
          <p:cNvSpPr>
            <a:spLocks noGrp="1"/>
          </p:cNvSpPr>
          <p:nvPr/>
        </p:nvSpPr>
        <p:spPr>
          <a:xfrm>
            <a:off x="3752850" y="3524250"/>
            <a:ext cx="1981200" cy="723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76200" tIns="57150" rIns="76200" bIns="57150" anchor="t"/>
          <a:lstStyle/>
          <a:p>
            <a:pPr algn="l">
              <a:defRPr sz="127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27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商品成本、规格快递费、固定成本很难统一口径。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51A765F-BC0E-4294-AE85-4E37F2671962}"/>
              </a:ext>
            </a:extLst>
          </p:cNvPr>
          <p:cNvSpPr>
            <a:spLocks noGrp="1"/>
          </p:cNvSpPr>
          <p:nvPr/>
        </p:nvSpPr>
        <p:spPr>
          <a:xfrm>
            <a:off x="6438900" y="2762250"/>
            <a:ext cx="2343150" cy="1809750"/>
          </a:xfrm>
          <a:prstGeom prst="rect">
            <a:avLst/>
          </a:prstGeom>
          <a:solidFill>
            <a:srgbClr val="111E2F"/>
          </a:solidFill>
          <a:ln w="9525">
            <a:solidFill>
              <a:srgbClr val="23384D"/>
            </a:solidFill>
            <a:prstDash val="solid"/>
          </a:ln>
        </p:spPr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95A9499-FCBB-41EB-8C70-917510BAC908}"/>
              </a:ext>
            </a:extLst>
          </p:cNvPr>
          <p:cNvSpPr>
            <a:spLocks noGrp="1"/>
          </p:cNvSpPr>
          <p:nvPr/>
        </p:nvSpPr>
        <p:spPr>
          <a:xfrm>
            <a:off x="6648450" y="2990850"/>
            <a:ext cx="419100" cy="419100"/>
          </a:xfrm>
          <a:prstGeom prst="rect">
            <a:avLst/>
          </a:prstGeom>
          <a:solidFill>
            <a:srgbClr val="6EA8F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E75A7FD-64A0-4A5D-A9E1-9B627A1627BA}"/>
              </a:ext>
            </a:extLst>
          </p:cNvPr>
          <p:cNvSpPr>
            <a:spLocks noGrp="1"/>
          </p:cNvSpPr>
          <p:nvPr/>
        </p:nvSpPr>
        <p:spPr>
          <a:xfrm>
            <a:off x="7181850" y="2971800"/>
            <a:ext cx="1295400" cy="342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1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21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判断慢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611C13BA-07ED-478E-8A97-9F50602FA80B}"/>
              </a:ext>
            </a:extLst>
          </p:cNvPr>
          <p:cNvSpPr>
            <a:spLocks noGrp="1"/>
          </p:cNvSpPr>
          <p:nvPr/>
        </p:nvSpPr>
        <p:spPr>
          <a:xfrm>
            <a:off x="6610350" y="3524250"/>
            <a:ext cx="1981200" cy="723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76200" tIns="57150" rIns="76200" bIns="57150" anchor="t"/>
          <a:lstStyle/>
          <a:p>
            <a:pPr algn="l">
              <a:defRPr sz="127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27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利润趋势、异常订单、店铺表现看得不够及时。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823BB1F2-E45A-4860-884A-63DC9878551D}"/>
              </a:ext>
            </a:extLst>
          </p:cNvPr>
          <p:cNvSpPr>
            <a:spLocks noGrp="1"/>
          </p:cNvSpPr>
          <p:nvPr/>
        </p:nvSpPr>
        <p:spPr>
          <a:xfrm>
            <a:off x="8915400" y="3143250"/>
            <a:ext cx="590550" cy="152400"/>
          </a:xfrm>
          <a:prstGeom prst="rect">
            <a:avLst/>
          </a:prstGeom>
          <a:solidFill>
            <a:srgbClr val="7DD3C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B284D8F4-3706-45AF-A974-C287466A55C4}"/>
              </a:ext>
            </a:extLst>
          </p:cNvPr>
          <p:cNvSpPr>
            <a:spLocks noGrp="1"/>
          </p:cNvSpPr>
          <p:nvPr/>
        </p:nvSpPr>
        <p:spPr>
          <a:xfrm>
            <a:off x="9563100" y="2647950"/>
            <a:ext cx="1676400" cy="2095500"/>
          </a:xfrm>
          <a:prstGeom prst="rect">
            <a:avLst/>
          </a:prstGeom>
          <a:solidFill>
            <a:srgbClr val="18382F"/>
          </a:solidFill>
          <a:ln w="9525">
            <a:solidFill>
              <a:srgbClr val="2C6B5B"/>
            </a:solidFill>
            <a:prstDash val="solid"/>
          </a:ln>
        </p:spPr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A8841B49-18D1-4D28-AA93-1D257EAE4DEE}"/>
              </a:ext>
            </a:extLst>
          </p:cNvPr>
          <p:cNvSpPr>
            <a:spLocks noGrp="1"/>
          </p:cNvSpPr>
          <p:nvPr/>
        </p:nvSpPr>
        <p:spPr>
          <a:xfrm>
            <a:off x="9753600" y="2857500"/>
            <a:ext cx="1295400" cy="666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2100" b="1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2100" b="1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rPr>
              <a:t>一个入口</a:t>
            </a:r>
          </a:p>
          <a:p>
            <a:pPr algn="ctr">
              <a:defRPr sz="2100" b="1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2100" b="1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rPr>
              <a:t>看懂盈亏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C9141596-625D-49D8-9A93-519126B8CC1D}"/>
              </a:ext>
            </a:extLst>
          </p:cNvPr>
          <p:cNvSpPr>
            <a:spLocks noGrp="1"/>
          </p:cNvSpPr>
          <p:nvPr/>
        </p:nvSpPr>
        <p:spPr>
          <a:xfrm>
            <a:off x="9734550" y="3676650"/>
            <a:ext cx="1333500" cy="7429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76200" tIns="57150" rIns="76200" bIns="57150" anchor="t"/>
          <a:lstStyle/>
          <a:p>
            <a:pPr algn="ctr">
              <a:defRPr sz="120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20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把数据处理、可视化和决策提示放到同一条链路里。</a:t>
            </a:r>
          </a:p>
        </p:txBody>
      </p:sp>
    </p:spTree>
    <p:extLst>
      <p:ext uri="{BB962C8B-B14F-4D97-AF65-F5344CB8AC3E}">
        <p14:creationId xmlns:p14="http://schemas.microsoft.com/office/powerpoint/2010/main" val="450618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41">
            <a:extLst>
              <a:ext uri="{FF2B5EF4-FFF2-40B4-BE49-F238E27FC236}">
                <a16:creationId xmlns:a16="http://schemas.microsoft.com/office/drawing/2014/main" id="{1A610485-9AD6-4829-8B50-128382A2875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1E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899B3C0-E8B1-4301-912D-2BA9246E269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0D17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BEC0076-C40B-4C62-863C-4EDE88E09814}"/>
              </a:ext>
            </a:extLst>
          </p:cNvPr>
          <p:cNvSpPr>
            <a:spLocks noGrp="1"/>
          </p:cNvSpPr>
          <p:nvPr/>
        </p:nvSpPr>
        <p:spPr>
          <a:xfrm>
            <a:off x="10839450" y="133350"/>
            <a:ext cx="1352550" cy="6724650"/>
          </a:xfrm>
          <a:prstGeom prst="rect">
            <a:avLst/>
          </a:prstGeom>
          <a:solidFill>
            <a:srgbClr val="EEE6D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page-3">
            <a:extLst>
              <a:ext uri="{FF2B5EF4-FFF2-40B4-BE49-F238E27FC236}">
                <a16:creationId xmlns:a16="http://schemas.microsoft.com/office/drawing/2014/main" id="{10DD7C0B-FC68-4EB8-9129-22EB3B64624D}"/>
              </a:ext>
            </a:extLst>
          </p:cNvPr>
          <p:cNvSpPr>
            <a:spLocks noGrp="1"/>
          </p:cNvSpPr>
          <p:nvPr/>
        </p:nvSpPr>
        <p:spPr>
          <a:xfrm>
            <a:off x="10668000" y="304800"/>
            <a:ext cx="7429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125" b="1">
                <a:solidFill>
                  <a:srgbClr val="536174"/>
                </a:solidFill>
                <a:latin typeface="Aptos Display"/>
                <a:ea typeface="Aptos Display"/>
                <a:cs typeface="Aptos Display"/>
              </a:defRPr>
            </a:pPr>
            <a:r>
              <a:rPr sz="1125" b="1">
                <a:solidFill>
                  <a:srgbClr val="536174"/>
                </a:solidFill>
                <a:latin typeface="Aptos Display"/>
                <a:ea typeface="Aptos Display"/>
                <a:cs typeface="Aptos Display"/>
              </a:rPr>
              <a:t>03</a:t>
            </a:r>
          </a:p>
        </p:txBody>
      </p:sp>
      <p:sp>
        <p:nvSpPr>
          <p:cNvPr id="5" name="kicker-3-marker">
            <a:extLst>
              <a:ext uri="{FF2B5EF4-FFF2-40B4-BE49-F238E27FC236}">
                <a16:creationId xmlns:a16="http://schemas.microsoft.com/office/drawing/2014/main" id="{5E39EDD0-3DA0-4D12-BC9D-A8C3865B09FE}"/>
              </a:ext>
            </a:extLst>
          </p:cNvPr>
          <p:cNvSpPr>
            <a:spLocks noGrp="1"/>
          </p:cNvSpPr>
          <p:nvPr/>
        </p:nvSpPr>
        <p:spPr>
          <a:xfrm>
            <a:off x="609600" y="447675"/>
            <a:ext cx="114300" cy="114300"/>
          </a:xfrm>
          <a:prstGeom prst="rect">
            <a:avLst/>
          </a:prstGeom>
          <a:solidFill>
            <a:srgbClr val="F57C73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kicker-3-label">
            <a:extLst>
              <a:ext uri="{FF2B5EF4-FFF2-40B4-BE49-F238E27FC236}">
                <a16:creationId xmlns:a16="http://schemas.microsoft.com/office/drawing/2014/main" id="{9F0545E1-25D4-476B-B158-5DF92FCFB85C}"/>
              </a:ext>
            </a:extLst>
          </p:cNvPr>
          <p:cNvSpPr>
            <a:spLocks noGrp="1"/>
          </p:cNvSpPr>
          <p:nvPr/>
        </p:nvSpPr>
        <p:spPr>
          <a:xfrm>
            <a:off x="819150" y="400050"/>
            <a:ext cx="3429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10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defRPr>
            </a:pPr>
            <a:r>
              <a:rPr sz="10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rPr>
              <a:t>PRODUCT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65AD22A-33AB-43A5-AFAA-18D3C83B4A82}"/>
              </a:ext>
            </a:extLst>
          </p:cNvPr>
          <p:cNvSpPr>
            <a:spLocks noGrp="1"/>
          </p:cNvSpPr>
          <p:nvPr/>
        </p:nvSpPr>
        <p:spPr>
          <a:xfrm>
            <a:off x="609600" y="742950"/>
            <a:ext cx="8477250" cy="8191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57150" bIns="0" anchor="t"/>
          <a:lstStyle/>
          <a:p>
            <a:pPr algn="l">
              <a:defRPr sz="255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255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项目目标：把零散店铺数据变成可操作的财务判断。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8F6C801-6645-4667-8CA5-5EE4922B9943}"/>
              </a:ext>
            </a:extLst>
          </p:cNvPr>
          <p:cNvSpPr>
            <a:spLocks noGrp="1"/>
          </p:cNvSpPr>
          <p:nvPr/>
        </p:nvSpPr>
        <p:spPr>
          <a:xfrm>
            <a:off x="609600" y="1714500"/>
            <a:ext cx="7239000" cy="666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76200" bIns="0" anchor="t"/>
          <a:lstStyle/>
          <a:p>
            <a:pPr algn="l">
              <a:defRPr sz="1425" b="0">
                <a:solidFill>
                  <a:srgbClr val="55606E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425" b="0">
                <a:solidFill>
                  <a:srgbClr val="55606E"/>
                </a:solidFill>
                <a:latin typeface="Microsoft YaHei UI"/>
                <a:ea typeface="Microsoft YaHei UI"/>
                <a:cs typeface="Microsoft YaHei UI"/>
              </a:rPr>
              <a:t>当前代码已经覆盖数据获取、成本设置、盈亏日历、趋势图表、店铺套餐、支付与用户体系等方向。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C735DA6-0454-4FB8-B44D-3BBCB941AC34}"/>
              </a:ext>
            </a:extLst>
          </p:cNvPr>
          <p:cNvSpPr>
            <a:spLocks noGrp="1"/>
          </p:cNvSpPr>
          <p:nvPr/>
        </p:nvSpPr>
        <p:spPr>
          <a:xfrm>
            <a:off x="4686300" y="3429000"/>
            <a:ext cx="2667000" cy="1143000"/>
          </a:xfrm>
          <a:prstGeom prst="rect">
            <a:avLst/>
          </a:prstGeom>
          <a:solidFill>
            <a:srgbClr val="0D1724"/>
          </a:solidFill>
          <a:ln w="9525">
            <a:solidFill>
              <a:srgbClr val="31435A"/>
            </a:solidFill>
            <a:prstDash val="solid"/>
          </a:ln>
        </p:spPr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91370D5-DEF2-4898-865E-4D8F98E3295A}"/>
              </a:ext>
            </a:extLst>
          </p:cNvPr>
          <p:cNvSpPr>
            <a:spLocks noGrp="1"/>
          </p:cNvSpPr>
          <p:nvPr/>
        </p:nvSpPr>
        <p:spPr>
          <a:xfrm>
            <a:off x="4991100" y="3619500"/>
            <a:ext cx="2057400" cy="533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21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21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盈亏分析</a:t>
            </a:r>
          </a:p>
          <a:p>
            <a:pPr algn="ctr">
              <a:defRPr sz="21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21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核心引擎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26FE034-1A29-4895-8EE0-1D323B7BE143}"/>
              </a:ext>
            </a:extLst>
          </p:cNvPr>
          <p:cNvSpPr>
            <a:spLocks noGrp="1"/>
          </p:cNvSpPr>
          <p:nvPr/>
        </p:nvSpPr>
        <p:spPr>
          <a:xfrm>
            <a:off x="5048250" y="4210050"/>
            <a:ext cx="194310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125" b="0">
                <a:solidFill>
                  <a:srgbClr val="7DD3C7"/>
                </a:solidFill>
                <a:latin typeface="Aptos Mono"/>
                <a:ea typeface="Aptos Mono"/>
                <a:cs typeface="Aptos Mono"/>
              </a:defRPr>
            </a:pPr>
            <a:r>
              <a:rPr sz="1125" b="0">
                <a:solidFill>
                  <a:srgbClr val="7DD3C7"/>
                </a:solidFill>
                <a:latin typeface="Aptos Mono"/>
                <a:ea typeface="Aptos Mono"/>
                <a:cs typeface="Aptos Mono"/>
              </a:rPr>
              <a:t>ProfitAndLossStatement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72199BA-9E58-483D-ACDB-9230D6A3C1E3}"/>
              </a:ext>
            </a:extLst>
          </p:cNvPr>
          <p:cNvSpPr>
            <a:spLocks noGrp="1"/>
          </p:cNvSpPr>
          <p:nvPr/>
        </p:nvSpPr>
        <p:spPr>
          <a:xfrm>
            <a:off x="1143000" y="2686050"/>
            <a:ext cx="2000250" cy="819150"/>
          </a:xfrm>
          <a:prstGeom prst="rect">
            <a:avLst/>
          </a:prstGeom>
          <a:solidFill>
            <a:srgbClr val="FFFFFF"/>
          </a:solidFill>
          <a:ln w="9525">
            <a:solidFill>
              <a:srgbClr val="D7C8B4"/>
            </a:solidFill>
            <a:prstDash val="solid"/>
          </a:ln>
        </p:spPr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3FEBC5D-BE45-405B-8599-D75B2907FB38}"/>
              </a:ext>
            </a:extLst>
          </p:cNvPr>
          <p:cNvSpPr>
            <a:spLocks noGrp="1"/>
          </p:cNvSpPr>
          <p:nvPr/>
        </p:nvSpPr>
        <p:spPr>
          <a:xfrm>
            <a:off x="1276350" y="2819400"/>
            <a:ext cx="17335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1">
                <a:solidFill>
                  <a:srgbClr val="162132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00" b="1">
                <a:solidFill>
                  <a:srgbClr val="162132"/>
                </a:solidFill>
                <a:latin typeface="Microsoft YaHei UI"/>
                <a:ea typeface="Microsoft YaHei UI"/>
                <a:cs typeface="Microsoft YaHei UI"/>
              </a:rPr>
              <a:t>数据导入/爬取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6AC00EC5-224D-4919-A67B-EE71872C353D}"/>
              </a:ext>
            </a:extLst>
          </p:cNvPr>
          <p:cNvSpPr>
            <a:spLocks noGrp="1"/>
          </p:cNvSpPr>
          <p:nvPr/>
        </p:nvSpPr>
        <p:spPr>
          <a:xfrm>
            <a:off x="1276350" y="3143250"/>
            <a:ext cx="17335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050" b="0">
                <a:solidFill>
                  <a:srgbClr val="5F6771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050" b="0">
                <a:solidFill>
                  <a:srgbClr val="5F6771"/>
                </a:solidFill>
                <a:latin typeface="Microsoft YaHei UI"/>
                <a:ea typeface="Microsoft YaHei UI"/>
                <a:cs typeface="Microsoft YaHei UI"/>
              </a:rPr>
              <a:t>订单、售后、财务、推广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E958C5B-4C18-4152-B017-E854D4165734}"/>
              </a:ext>
            </a:extLst>
          </p:cNvPr>
          <p:cNvSpPr>
            <a:spLocks noGrp="1"/>
          </p:cNvSpPr>
          <p:nvPr/>
        </p:nvSpPr>
        <p:spPr>
          <a:xfrm>
            <a:off x="3752850" y="2495550"/>
            <a:ext cx="2000250" cy="819150"/>
          </a:xfrm>
          <a:prstGeom prst="rect">
            <a:avLst/>
          </a:prstGeom>
          <a:solidFill>
            <a:srgbClr val="EEE0C8"/>
          </a:solidFill>
          <a:ln w="9525">
            <a:solidFill>
              <a:srgbClr val="D7C8B4"/>
            </a:solidFill>
            <a:prstDash val="solid"/>
          </a:ln>
        </p:spPr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D9C6EC2-3D85-43B0-B0BE-587A437B53D4}"/>
              </a:ext>
            </a:extLst>
          </p:cNvPr>
          <p:cNvSpPr>
            <a:spLocks noGrp="1"/>
          </p:cNvSpPr>
          <p:nvPr/>
        </p:nvSpPr>
        <p:spPr>
          <a:xfrm>
            <a:off x="3886200" y="2628900"/>
            <a:ext cx="17335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1">
                <a:solidFill>
                  <a:srgbClr val="162132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00" b="1">
                <a:solidFill>
                  <a:srgbClr val="162132"/>
                </a:solidFill>
                <a:latin typeface="Microsoft YaHei UI"/>
                <a:ea typeface="Microsoft YaHei UI"/>
                <a:cs typeface="Microsoft YaHei UI"/>
              </a:rPr>
              <a:t>成本配置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3DD8434-1403-4271-BD0C-C6204253D2CD}"/>
              </a:ext>
            </a:extLst>
          </p:cNvPr>
          <p:cNvSpPr>
            <a:spLocks noGrp="1"/>
          </p:cNvSpPr>
          <p:nvPr/>
        </p:nvSpPr>
        <p:spPr>
          <a:xfrm>
            <a:off x="3886200" y="2952750"/>
            <a:ext cx="17335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050" b="0">
                <a:solidFill>
                  <a:srgbClr val="5F6771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050" b="0">
                <a:solidFill>
                  <a:srgbClr val="5F6771"/>
                </a:solidFill>
                <a:latin typeface="Microsoft YaHei UI"/>
                <a:ea typeface="Microsoft YaHei UI"/>
                <a:cs typeface="Microsoft YaHei UI"/>
              </a:rPr>
              <a:t>商品/SKU/快递/固定成本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1F1933A-CBDE-48BE-A1F9-AD71C4FE7FCE}"/>
              </a:ext>
            </a:extLst>
          </p:cNvPr>
          <p:cNvSpPr>
            <a:spLocks noGrp="1"/>
          </p:cNvSpPr>
          <p:nvPr/>
        </p:nvSpPr>
        <p:spPr>
          <a:xfrm>
            <a:off x="7505700" y="2495550"/>
            <a:ext cx="2000250" cy="819150"/>
          </a:xfrm>
          <a:prstGeom prst="rect">
            <a:avLst/>
          </a:prstGeom>
          <a:solidFill>
            <a:srgbClr val="FFFFFF"/>
          </a:solidFill>
          <a:ln w="9525">
            <a:solidFill>
              <a:srgbClr val="D7C8B4"/>
            </a:solidFill>
            <a:prstDash val="solid"/>
          </a:ln>
        </p:spPr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D8B28A1A-8004-45D2-AEBE-74DAD6446E5D}"/>
              </a:ext>
            </a:extLst>
          </p:cNvPr>
          <p:cNvSpPr>
            <a:spLocks noGrp="1"/>
          </p:cNvSpPr>
          <p:nvPr/>
        </p:nvSpPr>
        <p:spPr>
          <a:xfrm>
            <a:off x="7639050" y="2628900"/>
            <a:ext cx="17335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1">
                <a:solidFill>
                  <a:srgbClr val="162132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00" b="1">
                <a:solidFill>
                  <a:srgbClr val="162132"/>
                </a:solidFill>
                <a:latin typeface="Microsoft YaHei UI"/>
                <a:ea typeface="Microsoft YaHei UI"/>
                <a:cs typeface="Microsoft YaHei UI"/>
              </a:rPr>
              <a:t>图表与日历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11E4E9FE-2BD5-44BB-8C28-76F2C769949B}"/>
              </a:ext>
            </a:extLst>
          </p:cNvPr>
          <p:cNvSpPr>
            <a:spLocks noGrp="1"/>
          </p:cNvSpPr>
          <p:nvPr/>
        </p:nvSpPr>
        <p:spPr>
          <a:xfrm>
            <a:off x="7639050" y="2952750"/>
            <a:ext cx="17335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050" b="0">
                <a:solidFill>
                  <a:srgbClr val="5F6771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050" b="0">
                <a:solidFill>
                  <a:srgbClr val="5F6771"/>
                </a:solidFill>
                <a:latin typeface="Microsoft YaHei UI"/>
                <a:ea typeface="Microsoft YaHei UI"/>
                <a:cs typeface="Microsoft YaHei UI"/>
              </a:rPr>
              <a:t>30/80 天趋势、占比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AE30BE7-1E18-42DB-9877-6BE2AD78DC90}"/>
              </a:ext>
            </a:extLst>
          </p:cNvPr>
          <p:cNvSpPr>
            <a:spLocks noGrp="1"/>
          </p:cNvSpPr>
          <p:nvPr/>
        </p:nvSpPr>
        <p:spPr>
          <a:xfrm>
            <a:off x="8991600" y="4038600"/>
            <a:ext cx="2000250" cy="819150"/>
          </a:xfrm>
          <a:prstGeom prst="rect">
            <a:avLst/>
          </a:prstGeom>
          <a:solidFill>
            <a:srgbClr val="EEE0C8"/>
          </a:solidFill>
          <a:ln w="9525">
            <a:solidFill>
              <a:srgbClr val="D7C8B4"/>
            </a:solidFill>
            <a:prstDash val="solid"/>
          </a:ln>
        </p:spPr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D98D8FD2-23D9-4BA7-BEAB-3E7B98081909}"/>
              </a:ext>
            </a:extLst>
          </p:cNvPr>
          <p:cNvSpPr>
            <a:spLocks noGrp="1"/>
          </p:cNvSpPr>
          <p:nvPr/>
        </p:nvSpPr>
        <p:spPr>
          <a:xfrm>
            <a:off x="9124950" y="4171950"/>
            <a:ext cx="17335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1">
                <a:solidFill>
                  <a:srgbClr val="162132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00" b="1">
                <a:solidFill>
                  <a:srgbClr val="162132"/>
                </a:solidFill>
                <a:latin typeface="Microsoft YaHei UI"/>
                <a:ea typeface="Microsoft YaHei UI"/>
                <a:cs typeface="Microsoft YaHei UI"/>
              </a:rPr>
              <a:t>服务端能力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2E048AD-FF9F-4424-A48E-E100EAA1F6DB}"/>
              </a:ext>
            </a:extLst>
          </p:cNvPr>
          <p:cNvSpPr>
            <a:spLocks noGrp="1"/>
          </p:cNvSpPr>
          <p:nvPr/>
        </p:nvSpPr>
        <p:spPr>
          <a:xfrm>
            <a:off x="9124950" y="4495800"/>
            <a:ext cx="17335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050" b="0">
                <a:solidFill>
                  <a:srgbClr val="5F6771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050" b="0">
                <a:solidFill>
                  <a:srgbClr val="5F6771"/>
                </a:solidFill>
                <a:latin typeface="Microsoft YaHei UI"/>
                <a:ea typeface="Microsoft YaHei UI"/>
                <a:cs typeface="Microsoft YaHei UI"/>
              </a:rPr>
              <a:t>用户、店铺、套餐、下载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B95452C-ACAC-4D87-BD7F-5B19925A78CE}"/>
              </a:ext>
            </a:extLst>
          </p:cNvPr>
          <p:cNvSpPr>
            <a:spLocks noGrp="1"/>
          </p:cNvSpPr>
          <p:nvPr/>
        </p:nvSpPr>
        <p:spPr>
          <a:xfrm>
            <a:off x="6115050" y="5029200"/>
            <a:ext cx="2000250" cy="819150"/>
          </a:xfrm>
          <a:prstGeom prst="rect">
            <a:avLst/>
          </a:prstGeom>
          <a:solidFill>
            <a:srgbClr val="FFFFFF"/>
          </a:solidFill>
          <a:ln w="9525">
            <a:solidFill>
              <a:srgbClr val="D7C8B4"/>
            </a:solidFill>
            <a:prstDash val="solid"/>
          </a:ln>
        </p:spPr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C7FE8E77-A44D-46B9-AF4A-0A377EEBDAF6}"/>
              </a:ext>
            </a:extLst>
          </p:cNvPr>
          <p:cNvSpPr>
            <a:spLocks noGrp="1"/>
          </p:cNvSpPr>
          <p:nvPr/>
        </p:nvSpPr>
        <p:spPr>
          <a:xfrm>
            <a:off x="6248400" y="5162550"/>
            <a:ext cx="17335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1">
                <a:solidFill>
                  <a:srgbClr val="162132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00" b="1">
                <a:solidFill>
                  <a:srgbClr val="162132"/>
                </a:solidFill>
                <a:latin typeface="Microsoft YaHei UI"/>
                <a:ea typeface="Microsoft YaHei UI"/>
                <a:cs typeface="Microsoft YaHei UI"/>
              </a:rPr>
              <a:t>支付与会员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F446044C-D203-490B-9534-31EE0B1CA659}"/>
              </a:ext>
            </a:extLst>
          </p:cNvPr>
          <p:cNvSpPr>
            <a:spLocks noGrp="1"/>
          </p:cNvSpPr>
          <p:nvPr/>
        </p:nvSpPr>
        <p:spPr>
          <a:xfrm>
            <a:off x="6248400" y="5486400"/>
            <a:ext cx="17335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050" b="0">
                <a:solidFill>
                  <a:srgbClr val="5F6771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050" b="0">
                <a:solidFill>
                  <a:srgbClr val="5F6771"/>
                </a:solidFill>
                <a:latin typeface="Microsoft YaHei UI"/>
                <a:ea typeface="Microsoft YaHei UI"/>
                <a:cs typeface="Microsoft YaHei UI"/>
              </a:rPr>
              <a:t>支付宝/微信/人工支付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8AF050D5-9A73-4AA2-8E69-2F9F877F892A}"/>
              </a:ext>
            </a:extLst>
          </p:cNvPr>
          <p:cNvSpPr>
            <a:spLocks noGrp="1"/>
          </p:cNvSpPr>
          <p:nvPr/>
        </p:nvSpPr>
        <p:spPr>
          <a:xfrm>
            <a:off x="2590800" y="5029200"/>
            <a:ext cx="2000250" cy="819150"/>
          </a:xfrm>
          <a:prstGeom prst="rect">
            <a:avLst/>
          </a:prstGeom>
          <a:solidFill>
            <a:srgbClr val="EEE0C8"/>
          </a:solidFill>
          <a:ln w="9525">
            <a:solidFill>
              <a:srgbClr val="D7C8B4"/>
            </a:solidFill>
            <a:prstDash val="solid"/>
          </a:ln>
        </p:spPr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C03C3ED8-77F2-46D7-8DFB-D46485F0191D}"/>
              </a:ext>
            </a:extLst>
          </p:cNvPr>
          <p:cNvSpPr>
            <a:spLocks noGrp="1"/>
          </p:cNvSpPr>
          <p:nvPr/>
        </p:nvSpPr>
        <p:spPr>
          <a:xfrm>
            <a:off x="2724150" y="5162550"/>
            <a:ext cx="17335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00" b="1">
                <a:solidFill>
                  <a:srgbClr val="162132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00" b="1">
                <a:solidFill>
                  <a:srgbClr val="162132"/>
                </a:solidFill>
                <a:latin typeface="Microsoft YaHei UI"/>
                <a:ea typeface="Microsoft YaHei UI"/>
                <a:cs typeface="Microsoft YaHei UI"/>
              </a:rPr>
              <a:t>管理工具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769046DE-AD5E-4B5C-B1EF-0993D8B7B7F5}"/>
              </a:ext>
            </a:extLst>
          </p:cNvPr>
          <p:cNvSpPr>
            <a:spLocks noGrp="1"/>
          </p:cNvSpPr>
          <p:nvPr/>
        </p:nvSpPr>
        <p:spPr>
          <a:xfrm>
            <a:off x="2724150" y="5486400"/>
            <a:ext cx="1733550" cy="2095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050" b="0">
                <a:solidFill>
                  <a:srgbClr val="5F6771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050" b="0">
                <a:solidFill>
                  <a:srgbClr val="5F6771"/>
                </a:solidFill>
                <a:latin typeface="Microsoft YaHei UI"/>
                <a:ea typeface="Microsoft YaHei UI"/>
                <a:cs typeface="Microsoft YaHei UI"/>
              </a:rPr>
              <a:t>用户、订单、日志、封禁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77158602-1DC1-4971-92FD-CD8702FFD6C1}"/>
              </a:ext>
            </a:extLst>
          </p:cNvPr>
          <p:cNvSpPr>
            <a:spLocks noGrp="1"/>
          </p:cNvSpPr>
          <p:nvPr/>
        </p:nvSpPr>
        <p:spPr>
          <a:xfrm>
            <a:off x="685800" y="5924550"/>
            <a:ext cx="914400" cy="323850"/>
          </a:xfrm>
          <a:prstGeom prst="rect">
            <a:avLst/>
          </a:prstGeom>
          <a:solidFill>
            <a:srgbClr val="F57C73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59AB5105-C944-4BE9-AF3E-E85EB06F7364}"/>
              </a:ext>
            </a:extLst>
          </p:cNvPr>
          <p:cNvSpPr>
            <a:spLocks noGrp="1"/>
          </p:cNvSpPr>
          <p:nvPr/>
        </p:nvSpPr>
        <p:spPr>
          <a:xfrm>
            <a:off x="800100" y="5972175"/>
            <a:ext cx="6858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1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rPr>
              <a:t>数据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A344EEE3-96E5-431B-9AE3-D4FCADE612BD}"/>
              </a:ext>
            </a:extLst>
          </p:cNvPr>
          <p:cNvSpPr>
            <a:spLocks noGrp="1"/>
          </p:cNvSpPr>
          <p:nvPr/>
        </p:nvSpPr>
        <p:spPr>
          <a:xfrm>
            <a:off x="1905000" y="5924550"/>
            <a:ext cx="914400" cy="323850"/>
          </a:xfrm>
          <a:prstGeom prst="rect">
            <a:avLst/>
          </a:prstGeom>
          <a:solidFill>
            <a:srgbClr val="F2C76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CDDB2059-1994-4966-B87F-889BDEBCA25A}"/>
              </a:ext>
            </a:extLst>
          </p:cNvPr>
          <p:cNvSpPr>
            <a:spLocks noGrp="1"/>
          </p:cNvSpPr>
          <p:nvPr/>
        </p:nvSpPr>
        <p:spPr>
          <a:xfrm>
            <a:off x="2019300" y="5972175"/>
            <a:ext cx="6858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1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rPr>
              <a:t>成本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8E2CB478-134C-4F1B-B546-D9D82B39EB26}"/>
              </a:ext>
            </a:extLst>
          </p:cNvPr>
          <p:cNvSpPr>
            <a:spLocks noGrp="1"/>
          </p:cNvSpPr>
          <p:nvPr/>
        </p:nvSpPr>
        <p:spPr>
          <a:xfrm>
            <a:off x="3124200" y="5924550"/>
            <a:ext cx="914400" cy="323850"/>
          </a:xfrm>
          <a:prstGeom prst="rect">
            <a:avLst/>
          </a:prstGeom>
          <a:solidFill>
            <a:srgbClr val="6EA8F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5A47CB18-9A10-42D6-99E2-4E918312AE49}"/>
              </a:ext>
            </a:extLst>
          </p:cNvPr>
          <p:cNvSpPr>
            <a:spLocks noGrp="1"/>
          </p:cNvSpPr>
          <p:nvPr/>
        </p:nvSpPr>
        <p:spPr>
          <a:xfrm>
            <a:off x="3238500" y="5972175"/>
            <a:ext cx="6858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1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rPr>
              <a:t>可视化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CFC7851E-3DA8-4BDA-A061-3AC917E0F5AF}"/>
              </a:ext>
            </a:extLst>
          </p:cNvPr>
          <p:cNvSpPr>
            <a:spLocks noGrp="1"/>
          </p:cNvSpPr>
          <p:nvPr/>
        </p:nvSpPr>
        <p:spPr>
          <a:xfrm>
            <a:off x="4343400" y="5924550"/>
            <a:ext cx="914400" cy="323850"/>
          </a:xfrm>
          <a:prstGeom prst="rect">
            <a:avLst/>
          </a:prstGeom>
          <a:solidFill>
            <a:srgbClr val="7DD3C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46239B59-DB53-438E-81FF-E74E31E42913}"/>
              </a:ext>
            </a:extLst>
          </p:cNvPr>
          <p:cNvSpPr>
            <a:spLocks noGrp="1"/>
          </p:cNvSpPr>
          <p:nvPr/>
        </p:nvSpPr>
        <p:spPr>
          <a:xfrm>
            <a:off x="4457700" y="5972175"/>
            <a:ext cx="6858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1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rPr>
              <a:t>服务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5F333ACD-5709-4C7D-8B9D-43D80D9C8DD5}"/>
              </a:ext>
            </a:extLst>
          </p:cNvPr>
          <p:cNvSpPr>
            <a:spLocks noGrp="1"/>
          </p:cNvSpPr>
          <p:nvPr/>
        </p:nvSpPr>
        <p:spPr>
          <a:xfrm>
            <a:off x="5562600" y="5924550"/>
            <a:ext cx="914400" cy="323850"/>
          </a:xfrm>
          <a:prstGeom prst="rect">
            <a:avLst/>
          </a:prstGeom>
          <a:solidFill>
            <a:srgbClr val="9ED88F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9DBE2225-8335-4F17-858F-9CA1EF439DE2}"/>
              </a:ext>
            </a:extLst>
          </p:cNvPr>
          <p:cNvSpPr>
            <a:spLocks noGrp="1"/>
          </p:cNvSpPr>
          <p:nvPr/>
        </p:nvSpPr>
        <p:spPr>
          <a:xfrm>
            <a:off x="5676900" y="5972175"/>
            <a:ext cx="6858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1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rPr>
              <a:t>支付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1FF41153-1EBD-47B1-88A5-E5B64AB1D17F}"/>
              </a:ext>
            </a:extLst>
          </p:cNvPr>
          <p:cNvSpPr>
            <a:spLocks noGrp="1"/>
          </p:cNvSpPr>
          <p:nvPr/>
        </p:nvSpPr>
        <p:spPr>
          <a:xfrm>
            <a:off x="6781800" y="5924550"/>
            <a:ext cx="914400" cy="323850"/>
          </a:xfrm>
          <a:prstGeom prst="rect">
            <a:avLst/>
          </a:prstGeom>
          <a:solidFill>
            <a:srgbClr val="F26D6D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4F2D5308-60F7-4D7C-8D26-1057FD8D08AB}"/>
              </a:ext>
            </a:extLst>
          </p:cNvPr>
          <p:cNvSpPr>
            <a:spLocks noGrp="1"/>
          </p:cNvSpPr>
          <p:nvPr/>
        </p:nvSpPr>
        <p:spPr>
          <a:xfrm>
            <a:off x="6896100" y="5972175"/>
            <a:ext cx="6858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1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rPr>
              <a:t>管理</a:t>
            </a:r>
          </a:p>
        </p:txBody>
      </p:sp>
    </p:spTree>
    <p:extLst>
      <p:ext uri="{BB962C8B-B14F-4D97-AF65-F5344CB8AC3E}">
        <p14:creationId xmlns:p14="http://schemas.microsoft.com/office/powerpoint/2010/main" val="929704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0FFDAD88-ABDD-4402-A237-7CBF3F23B29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17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8C0CCD0-8873-4264-8FDE-79059B003B4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7DD3C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01B724C-FF51-414D-B46C-0144D2D6FFE3}"/>
              </a:ext>
            </a:extLst>
          </p:cNvPr>
          <p:cNvSpPr>
            <a:spLocks noGrp="1"/>
          </p:cNvSpPr>
          <p:nvPr/>
        </p:nvSpPr>
        <p:spPr>
          <a:xfrm>
            <a:off x="10953750" y="133350"/>
            <a:ext cx="1238250" cy="6724650"/>
          </a:xfrm>
          <a:prstGeom prst="rect">
            <a:avLst/>
          </a:prstGeom>
          <a:solidFill>
            <a:srgbClr val="102236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page-4">
            <a:extLst>
              <a:ext uri="{FF2B5EF4-FFF2-40B4-BE49-F238E27FC236}">
                <a16:creationId xmlns:a16="http://schemas.microsoft.com/office/drawing/2014/main" id="{7A56AEE7-E566-4386-83A7-7A290532765B}"/>
              </a:ext>
            </a:extLst>
          </p:cNvPr>
          <p:cNvSpPr>
            <a:spLocks noGrp="1"/>
          </p:cNvSpPr>
          <p:nvPr/>
        </p:nvSpPr>
        <p:spPr>
          <a:xfrm>
            <a:off x="10668000" y="304800"/>
            <a:ext cx="7429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125" b="1">
                <a:solidFill>
                  <a:srgbClr val="B8C6D9"/>
                </a:solidFill>
                <a:latin typeface="Aptos Display"/>
                <a:ea typeface="Aptos Display"/>
                <a:cs typeface="Aptos Display"/>
              </a:defRPr>
            </a:pPr>
            <a:r>
              <a:rPr sz="1125" b="1">
                <a:solidFill>
                  <a:srgbClr val="B8C6D9"/>
                </a:solidFill>
                <a:latin typeface="Aptos Display"/>
                <a:ea typeface="Aptos Display"/>
                <a:cs typeface="Aptos Display"/>
              </a:rPr>
              <a:t>04</a:t>
            </a:r>
          </a:p>
        </p:txBody>
      </p:sp>
      <p:sp>
        <p:nvSpPr>
          <p:cNvPr id="5" name="kicker-4-marker">
            <a:extLst>
              <a:ext uri="{FF2B5EF4-FFF2-40B4-BE49-F238E27FC236}">
                <a16:creationId xmlns:a16="http://schemas.microsoft.com/office/drawing/2014/main" id="{45F764C8-19B4-4CC7-B66B-3AA4EB774CE6}"/>
              </a:ext>
            </a:extLst>
          </p:cNvPr>
          <p:cNvSpPr>
            <a:spLocks noGrp="1"/>
          </p:cNvSpPr>
          <p:nvPr/>
        </p:nvSpPr>
        <p:spPr>
          <a:xfrm>
            <a:off x="609600" y="447675"/>
            <a:ext cx="114300" cy="114300"/>
          </a:xfrm>
          <a:prstGeom prst="rect">
            <a:avLst/>
          </a:prstGeom>
          <a:solidFill>
            <a:srgbClr val="F2C76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kicker-4-label">
            <a:extLst>
              <a:ext uri="{FF2B5EF4-FFF2-40B4-BE49-F238E27FC236}">
                <a16:creationId xmlns:a16="http://schemas.microsoft.com/office/drawing/2014/main" id="{57FAE6EC-0946-4EF1-BC82-558491AB586B}"/>
              </a:ext>
            </a:extLst>
          </p:cNvPr>
          <p:cNvSpPr>
            <a:spLocks noGrp="1"/>
          </p:cNvSpPr>
          <p:nvPr/>
        </p:nvSpPr>
        <p:spPr>
          <a:xfrm>
            <a:off x="819150" y="400050"/>
            <a:ext cx="3429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1050" b="1">
                <a:solidFill>
                  <a:srgbClr val="F2C76E"/>
                </a:solidFill>
                <a:latin typeface="Aptos Display"/>
                <a:ea typeface="Aptos Display"/>
                <a:cs typeface="Aptos Display"/>
              </a:defRPr>
            </a:pPr>
            <a:r>
              <a:rPr sz="1050" b="1">
                <a:solidFill>
                  <a:srgbClr val="F2C76E"/>
                </a:solidFill>
                <a:latin typeface="Aptos Display"/>
                <a:ea typeface="Aptos Display"/>
                <a:cs typeface="Aptos Display"/>
              </a:rPr>
              <a:t>CODEBASE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E044118-22FF-4ECA-A034-7E7167B00395}"/>
              </a:ext>
            </a:extLst>
          </p:cNvPr>
          <p:cNvSpPr>
            <a:spLocks noGrp="1"/>
          </p:cNvSpPr>
          <p:nvPr/>
        </p:nvSpPr>
        <p:spPr>
          <a:xfrm>
            <a:off x="609600" y="952500"/>
            <a:ext cx="8477250" cy="8191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57150" bIns="0" anchor="t"/>
          <a:lstStyle/>
          <a:p>
            <a:pPr algn="l">
              <a:defRPr sz="255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lang="zh-CN" altLang="en-US" sz="2550" b="1" dirty="0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项目整体架构布局</a:t>
            </a:r>
            <a:endParaRPr sz="2550" b="1" dirty="0">
              <a:solidFill>
                <a:srgbClr val="EAF2F8"/>
              </a:solidFill>
              <a:latin typeface="Microsoft YaHei UI"/>
              <a:ea typeface="Microsoft YaHei UI"/>
              <a:cs typeface="Microsoft YaHei UI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B1DF3FC-B399-4CA8-BD9D-6ECFF5090BC4}"/>
              </a:ext>
            </a:extLst>
          </p:cNvPr>
          <p:cNvSpPr>
            <a:spLocks noGrp="1"/>
          </p:cNvSpPr>
          <p:nvPr/>
        </p:nvSpPr>
        <p:spPr>
          <a:xfrm>
            <a:off x="609600" y="1714500"/>
            <a:ext cx="7239000" cy="666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76200" bIns="0" anchor="t"/>
          <a:lstStyle/>
          <a:p>
            <a:pPr algn="l">
              <a:defRPr sz="142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425" b="0" dirty="0" err="1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这个结构让新人可以从小任务进入，也能逐步接触完整产品从</a:t>
            </a:r>
            <a:r>
              <a:rPr sz="1425" b="0" dirty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 UI </a:t>
            </a:r>
            <a:r>
              <a:rPr sz="1425" b="0" dirty="0" err="1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到接口再到数据处理的链路</a:t>
            </a:r>
            <a:r>
              <a:rPr sz="1425" b="0" dirty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。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3E6BE77-CC6A-4A7C-8E18-BF8FED88E141}"/>
              </a:ext>
            </a:extLst>
          </p:cNvPr>
          <p:cNvSpPr>
            <a:spLocks noGrp="1"/>
          </p:cNvSpPr>
          <p:nvPr/>
        </p:nvSpPr>
        <p:spPr>
          <a:xfrm>
            <a:off x="876300" y="2571750"/>
            <a:ext cx="1085850" cy="419100"/>
          </a:xfrm>
          <a:prstGeom prst="rect">
            <a:avLst/>
          </a:prstGeom>
          <a:solidFill>
            <a:srgbClr val="6EA8F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1B6B161-BF08-476A-B79E-5FD029FE7D1F}"/>
              </a:ext>
            </a:extLst>
          </p:cNvPr>
          <p:cNvSpPr>
            <a:spLocks noGrp="1"/>
          </p:cNvSpPr>
          <p:nvPr/>
        </p:nvSpPr>
        <p:spPr>
          <a:xfrm>
            <a:off x="876300" y="2647950"/>
            <a:ext cx="10858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0D1724"/>
                </a:solidFill>
                <a:latin typeface="Aptos Display"/>
                <a:ea typeface="Aptos Display"/>
                <a:cs typeface="Aptos Display"/>
              </a:defRPr>
            </a:pPr>
            <a:r>
              <a:rPr sz="1650" b="1" dirty="0">
                <a:solidFill>
                  <a:srgbClr val="0D1724"/>
                </a:solidFill>
                <a:latin typeface="Aptos Display"/>
                <a:ea typeface="Aptos Display"/>
                <a:cs typeface="Aptos Display"/>
              </a:rPr>
              <a:t>Client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DE18893-8512-4ED3-B2EC-E60606E5A9FC}"/>
              </a:ext>
            </a:extLst>
          </p:cNvPr>
          <p:cNvSpPr>
            <a:spLocks noGrp="1"/>
          </p:cNvSpPr>
          <p:nvPr/>
        </p:nvSpPr>
        <p:spPr>
          <a:xfrm>
            <a:off x="2228850" y="2514600"/>
            <a:ext cx="7810500" cy="533400"/>
          </a:xfrm>
          <a:prstGeom prst="rect">
            <a:avLst/>
          </a:prstGeom>
          <a:solidFill>
            <a:srgbClr val="111E2F"/>
          </a:solidFill>
          <a:ln w="9525">
            <a:solidFill>
              <a:srgbClr val="283D54"/>
            </a:solidFill>
            <a:prstDash val="solid"/>
          </a:ln>
        </p:spPr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2EECACE-7405-4C98-8A49-5006A7074F3F}"/>
              </a:ext>
            </a:extLst>
          </p:cNvPr>
          <p:cNvSpPr>
            <a:spLocks noGrp="1"/>
          </p:cNvSpPr>
          <p:nvPr/>
        </p:nvSpPr>
        <p:spPr>
          <a:xfrm>
            <a:off x="2457450" y="2609850"/>
            <a:ext cx="20955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75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WinUI 桌面客户端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EB5EE03-A5D1-4941-A22D-643E0731F472}"/>
              </a:ext>
            </a:extLst>
          </p:cNvPr>
          <p:cNvSpPr>
            <a:spLocks noGrp="1"/>
          </p:cNvSpPr>
          <p:nvPr/>
        </p:nvSpPr>
        <p:spPr>
          <a:xfrm>
            <a:off x="4800600" y="2638425"/>
            <a:ext cx="47625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27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27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页面 / ViewModel / 本地缓存 / 图表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2C12707-AB3F-4F12-96F0-06EB6A9D15BA}"/>
              </a:ext>
            </a:extLst>
          </p:cNvPr>
          <p:cNvSpPr>
            <a:spLocks noGrp="1"/>
          </p:cNvSpPr>
          <p:nvPr/>
        </p:nvSpPr>
        <p:spPr>
          <a:xfrm>
            <a:off x="876300" y="3352800"/>
            <a:ext cx="1085850" cy="419100"/>
          </a:xfrm>
          <a:prstGeom prst="rect">
            <a:avLst/>
          </a:prstGeom>
          <a:solidFill>
            <a:srgbClr val="F2C76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71F3657-B683-4DBD-BCF5-A257C39A244A}"/>
              </a:ext>
            </a:extLst>
          </p:cNvPr>
          <p:cNvSpPr>
            <a:spLocks noGrp="1"/>
          </p:cNvSpPr>
          <p:nvPr/>
        </p:nvSpPr>
        <p:spPr>
          <a:xfrm>
            <a:off x="876300" y="3429000"/>
            <a:ext cx="10858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0D1724"/>
                </a:solidFill>
                <a:latin typeface="Aptos Display"/>
                <a:ea typeface="Aptos Display"/>
                <a:cs typeface="Aptos Display"/>
              </a:defRPr>
            </a:pPr>
            <a:r>
              <a:rPr sz="1650" b="1">
                <a:solidFill>
                  <a:srgbClr val="0D1724"/>
                </a:solidFill>
                <a:latin typeface="Aptos Display"/>
                <a:ea typeface="Aptos Display"/>
                <a:cs typeface="Aptos Display"/>
              </a:rPr>
              <a:t>Core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D311113-806A-4A58-80E1-523B5C111990}"/>
              </a:ext>
            </a:extLst>
          </p:cNvPr>
          <p:cNvSpPr>
            <a:spLocks noGrp="1"/>
          </p:cNvSpPr>
          <p:nvPr/>
        </p:nvSpPr>
        <p:spPr>
          <a:xfrm>
            <a:off x="2228850" y="3295650"/>
            <a:ext cx="7810500" cy="533400"/>
          </a:xfrm>
          <a:prstGeom prst="rect">
            <a:avLst/>
          </a:prstGeom>
          <a:solidFill>
            <a:srgbClr val="111E2F"/>
          </a:solidFill>
          <a:ln w="9525">
            <a:solidFill>
              <a:srgbClr val="283D54"/>
            </a:solidFill>
            <a:prstDash val="solid"/>
          </a:ln>
        </p:spPr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E686F95-87FF-457B-9B07-BFD10AF56DF5}"/>
              </a:ext>
            </a:extLst>
          </p:cNvPr>
          <p:cNvSpPr>
            <a:spLocks noGrp="1"/>
          </p:cNvSpPr>
          <p:nvPr/>
        </p:nvSpPr>
        <p:spPr>
          <a:xfrm>
            <a:off x="2457450" y="3390900"/>
            <a:ext cx="20955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75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共享核心库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9E9C19B-6D58-4A01-AD37-7C3C34AC035D}"/>
              </a:ext>
            </a:extLst>
          </p:cNvPr>
          <p:cNvSpPr>
            <a:spLocks noGrp="1"/>
          </p:cNvSpPr>
          <p:nvPr/>
        </p:nvSpPr>
        <p:spPr>
          <a:xfrm>
            <a:off x="4800600" y="3419475"/>
            <a:ext cx="47625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27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27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模型 / 请求器 / Excel / 数据处理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D237692F-CAB1-471E-803C-E176F9CE11EC}"/>
              </a:ext>
            </a:extLst>
          </p:cNvPr>
          <p:cNvSpPr>
            <a:spLocks noGrp="1"/>
          </p:cNvSpPr>
          <p:nvPr/>
        </p:nvSpPr>
        <p:spPr>
          <a:xfrm>
            <a:off x="876300" y="4133850"/>
            <a:ext cx="1085850" cy="419100"/>
          </a:xfrm>
          <a:prstGeom prst="rect">
            <a:avLst/>
          </a:prstGeom>
          <a:solidFill>
            <a:srgbClr val="7DD3C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5020C880-FF9E-4F95-9879-92C3E58F8256}"/>
              </a:ext>
            </a:extLst>
          </p:cNvPr>
          <p:cNvSpPr>
            <a:spLocks noGrp="1"/>
          </p:cNvSpPr>
          <p:nvPr/>
        </p:nvSpPr>
        <p:spPr>
          <a:xfrm>
            <a:off x="876300" y="4210050"/>
            <a:ext cx="10858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0D1724"/>
                </a:solidFill>
                <a:latin typeface="Aptos Display"/>
                <a:ea typeface="Aptos Display"/>
                <a:cs typeface="Aptos Display"/>
              </a:defRPr>
            </a:pPr>
            <a:r>
              <a:rPr sz="1650" b="1">
                <a:solidFill>
                  <a:srgbClr val="0D1724"/>
                </a:solidFill>
                <a:latin typeface="Aptos Display"/>
                <a:ea typeface="Aptos Display"/>
                <a:cs typeface="Aptos Display"/>
              </a:rPr>
              <a:t>Server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29708C7-1718-438D-B75F-C1CD19942FD4}"/>
              </a:ext>
            </a:extLst>
          </p:cNvPr>
          <p:cNvSpPr>
            <a:spLocks noGrp="1"/>
          </p:cNvSpPr>
          <p:nvPr/>
        </p:nvSpPr>
        <p:spPr>
          <a:xfrm>
            <a:off x="2228850" y="4076700"/>
            <a:ext cx="7810500" cy="533400"/>
          </a:xfrm>
          <a:prstGeom prst="rect">
            <a:avLst/>
          </a:prstGeom>
          <a:solidFill>
            <a:srgbClr val="111E2F"/>
          </a:solidFill>
          <a:ln w="9525">
            <a:solidFill>
              <a:srgbClr val="283D54"/>
            </a:solidFill>
            <a:prstDash val="solid"/>
          </a:ln>
        </p:spPr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83ECD45-A747-454E-B0C7-DCB22B6BC562}"/>
              </a:ext>
            </a:extLst>
          </p:cNvPr>
          <p:cNvSpPr>
            <a:spLocks noGrp="1"/>
          </p:cNvSpPr>
          <p:nvPr/>
        </p:nvSpPr>
        <p:spPr>
          <a:xfrm>
            <a:off x="2457450" y="4171950"/>
            <a:ext cx="20955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75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服务端 API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CD6D5DD0-C614-446C-8E46-CE497A932820}"/>
              </a:ext>
            </a:extLst>
          </p:cNvPr>
          <p:cNvSpPr>
            <a:spLocks noGrp="1"/>
          </p:cNvSpPr>
          <p:nvPr/>
        </p:nvSpPr>
        <p:spPr>
          <a:xfrm>
            <a:off x="4800600" y="4200525"/>
            <a:ext cx="47625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27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27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用户 / 店铺 / 套餐 / 支付 / 风控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39353821-260B-4325-989F-CB5AC4FA2CE6}"/>
              </a:ext>
            </a:extLst>
          </p:cNvPr>
          <p:cNvSpPr>
            <a:spLocks noGrp="1"/>
          </p:cNvSpPr>
          <p:nvPr/>
        </p:nvSpPr>
        <p:spPr>
          <a:xfrm>
            <a:off x="876300" y="4914900"/>
            <a:ext cx="1085850" cy="419100"/>
          </a:xfrm>
          <a:prstGeom prst="rect">
            <a:avLst/>
          </a:prstGeom>
          <a:solidFill>
            <a:srgbClr val="F57C73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14A0D0F3-51DE-433A-BBB3-2E6642EC01BA}"/>
              </a:ext>
            </a:extLst>
          </p:cNvPr>
          <p:cNvSpPr>
            <a:spLocks noGrp="1"/>
          </p:cNvSpPr>
          <p:nvPr/>
        </p:nvSpPr>
        <p:spPr>
          <a:xfrm>
            <a:off x="876300" y="4991100"/>
            <a:ext cx="10858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0D1724"/>
                </a:solidFill>
                <a:latin typeface="Aptos Display"/>
                <a:ea typeface="Aptos Display"/>
                <a:cs typeface="Aptos Display"/>
              </a:defRPr>
            </a:pPr>
            <a:r>
              <a:rPr sz="1650" b="1">
                <a:solidFill>
                  <a:srgbClr val="0D1724"/>
                </a:solidFill>
                <a:latin typeface="Aptos Display"/>
                <a:ea typeface="Aptos Display"/>
                <a:cs typeface="Aptos Display"/>
              </a:rPr>
              <a:t>Admin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6031266-D644-42C8-A98A-ECCF0F8B563F}"/>
              </a:ext>
            </a:extLst>
          </p:cNvPr>
          <p:cNvSpPr>
            <a:spLocks noGrp="1"/>
          </p:cNvSpPr>
          <p:nvPr/>
        </p:nvSpPr>
        <p:spPr>
          <a:xfrm>
            <a:off x="2228850" y="4857750"/>
            <a:ext cx="7810500" cy="533400"/>
          </a:xfrm>
          <a:prstGeom prst="rect">
            <a:avLst/>
          </a:prstGeom>
          <a:solidFill>
            <a:srgbClr val="111E2F"/>
          </a:solidFill>
          <a:ln w="9525">
            <a:solidFill>
              <a:srgbClr val="283D54"/>
            </a:solidFill>
            <a:prstDash val="solid"/>
          </a:ln>
        </p:spPr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B8EAF969-EADB-494A-9085-72DF2641257A}"/>
              </a:ext>
            </a:extLst>
          </p:cNvPr>
          <p:cNvSpPr>
            <a:spLocks noGrp="1"/>
          </p:cNvSpPr>
          <p:nvPr/>
        </p:nvSpPr>
        <p:spPr>
          <a:xfrm>
            <a:off x="2457450" y="4953000"/>
            <a:ext cx="20955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575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75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管理端工具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527ADBC5-7F8E-43AA-AE07-9E8F1EDE6D79}"/>
              </a:ext>
            </a:extLst>
          </p:cNvPr>
          <p:cNvSpPr>
            <a:spLocks noGrp="1"/>
          </p:cNvSpPr>
          <p:nvPr/>
        </p:nvSpPr>
        <p:spPr>
          <a:xfrm>
            <a:off x="4800600" y="4981575"/>
            <a:ext cx="47625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27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27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用户管理 / 订单查询 / 日志 / 配置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A143BE95-758E-4423-AC72-EFE665055D60}"/>
              </a:ext>
            </a:extLst>
          </p:cNvPr>
          <p:cNvSpPr>
            <a:spLocks noGrp="1"/>
          </p:cNvSpPr>
          <p:nvPr/>
        </p:nvSpPr>
        <p:spPr>
          <a:xfrm>
            <a:off x="857250" y="5695950"/>
            <a:ext cx="933450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F2C76E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650" b="1">
                <a:solidFill>
                  <a:srgbClr val="F2C76E"/>
                </a:solidFill>
                <a:latin typeface="Microsoft YaHei UI"/>
                <a:ea typeface="Microsoft YaHei UI"/>
                <a:cs typeface="Microsoft YaHei UI"/>
              </a:rPr>
              <a:t>好处：新人可以只负责一个页面、一个接口、一个数据模型；熟悉后再串起完整业务链路。</a:t>
            </a:r>
          </a:p>
        </p:txBody>
      </p:sp>
    </p:spTree>
    <p:extLst>
      <p:ext uri="{BB962C8B-B14F-4D97-AF65-F5344CB8AC3E}">
        <p14:creationId xmlns:p14="http://schemas.microsoft.com/office/powerpoint/2010/main" val="2103791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>
            <a:extLst>
              <a:ext uri="{FF2B5EF4-FFF2-40B4-BE49-F238E27FC236}">
                <a16:creationId xmlns:a16="http://schemas.microsoft.com/office/drawing/2014/main" id="{6F1A8263-919F-47AF-B7DF-70518B47AAA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1E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02668E1-1F68-4109-B62B-C18F648AEAC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0D17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DF24A3F-6DCF-41F3-9ED8-3BA5A424061C}"/>
              </a:ext>
            </a:extLst>
          </p:cNvPr>
          <p:cNvSpPr>
            <a:spLocks noGrp="1"/>
          </p:cNvSpPr>
          <p:nvPr/>
        </p:nvSpPr>
        <p:spPr>
          <a:xfrm>
            <a:off x="10839450" y="133350"/>
            <a:ext cx="1352550" cy="6724650"/>
          </a:xfrm>
          <a:prstGeom prst="rect">
            <a:avLst/>
          </a:prstGeom>
          <a:solidFill>
            <a:srgbClr val="EEE6D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page-5">
            <a:extLst>
              <a:ext uri="{FF2B5EF4-FFF2-40B4-BE49-F238E27FC236}">
                <a16:creationId xmlns:a16="http://schemas.microsoft.com/office/drawing/2014/main" id="{170656E7-5D7B-4F98-8C79-F396D71573AD}"/>
              </a:ext>
            </a:extLst>
          </p:cNvPr>
          <p:cNvSpPr>
            <a:spLocks noGrp="1"/>
          </p:cNvSpPr>
          <p:nvPr/>
        </p:nvSpPr>
        <p:spPr>
          <a:xfrm>
            <a:off x="10668000" y="304800"/>
            <a:ext cx="7429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125" b="1">
                <a:solidFill>
                  <a:srgbClr val="536174"/>
                </a:solidFill>
                <a:latin typeface="Aptos Display"/>
                <a:ea typeface="Aptos Display"/>
                <a:cs typeface="Aptos Display"/>
              </a:defRPr>
            </a:pPr>
            <a:r>
              <a:rPr sz="1125" b="1">
                <a:solidFill>
                  <a:srgbClr val="536174"/>
                </a:solidFill>
                <a:latin typeface="Aptos Display"/>
                <a:ea typeface="Aptos Display"/>
                <a:cs typeface="Aptos Display"/>
              </a:rPr>
              <a:t>05</a:t>
            </a:r>
          </a:p>
        </p:txBody>
      </p:sp>
      <p:sp>
        <p:nvSpPr>
          <p:cNvPr id="5" name="kicker-5-marker">
            <a:extLst>
              <a:ext uri="{FF2B5EF4-FFF2-40B4-BE49-F238E27FC236}">
                <a16:creationId xmlns:a16="http://schemas.microsoft.com/office/drawing/2014/main" id="{90601173-FD85-40BF-A3E6-DC4CF56C83DB}"/>
              </a:ext>
            </a:extLst>
          </p:cNvPr>
          <p:cNvSpPr>
            <a:spLocks noGrp="1"/>
          </p:cNvSpPr>
          <p:nvPr/>
        </p:nvSpPr>
        <p:spPr>
          <a:xfrm>
            <a:off x="609600" y="447675"/>
            <a:ext cx="114300" cy="114300"/>
          </a:xfrm>
          <a:prstGeom prst="rect">
            <a:avLst/>
          </a:prstGeom>
          <a:solidFill>
            <a:srgbClr val="F57C73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kicker-5-label">
            <a:extLst>
              <a:ext uri="{FF2B5EF4-FFF2-40B4-BE49-F238E27FC236}">
                <a16:creationId xmlns:a16="http://schemas.microsoft.com/office/drawing/2014/main" id="{E2A8CC72-6509-489A-B042-ACF197F1767C}"/>
              </a:ext>
            </a:extLst>
          </p:cNvPr>
          <p:cNvSpPr>
            <a:spLocks noGrp="1"/>
          </p:cNvSpPr>
          <p:nvPr/>
        </p:nvSpPr>
        <p:spPr>
          <a:xfrm>
            <a:off x="819150" y="400050"/>
            <a:ext cx="3429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10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defRPr>
            </a:pPr>
            <a:r>
              <a:rPr sz="10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rPr>
              <a:t>STAGE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1449C8E-5492-42CF-A0DF-831FB7EC8DF6}"/>
              </a:ext>
            </a:extLst>
          </p:cNvPr>
          <p:cNvSpPr>
            <a:spLocks noGrp="1"/>
          </p:cNvSpPr>
          <p:nvPr/>
        </p:nvSpPr>
        <p:spPr>
          <a:xfrm>
            <a:off x="609600" y="742950"/>
            <a:ext cx="8477250" cy="8191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57150" bIns="0" anchor="t"/>
          <a:lstStyle/>
          <a:p>
            <a:pPr algn="l">
              <a:defRPr sz="255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2550" b="1" dirty="0" err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项目还早</a:t>
            </a:r>
            <a:r>
              <a:rPr sz="2550" b="1" dirty="0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，</a:t>
            </a:r>
            <a:r>
              <a:rPr lang="zh-CN" altLang="en-US" sz="2550" b="1" dirty="0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部分内容还需打磨</a:t>
            </a:r>
            <a:endParaRPr sz="2550" b="1" dirty="0">
              <a:solidFill>
                <a:srgbClr val="182334"/>
              </a:solidFill>
              <a:latin typeface="Microsoft YaHei UI"/>
              <a:ea typeface="Microsoft YaHei UI"/>
              <a:cs typeface="Microsoft YaHei UI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69CAA37-F57C-4B34-9498-358702C8D2C0}"/>
              </a:ext>
            </a:extLst>
          </p:cNvPr>
          <p:cNvSpPr>
            <a:spLocks noGrp="1"/>
          </p:cNvSpPr>
          <p:nvPr/>
        </p:nvSpPr>
        <p:spPr>
          <a:xfrm>
            <a:off x="609600" y="1714500"/>
            <a:ext cx="7239000" cy="666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76200" bIns="0" anchor="t"/>
          <a:lstStyle/>
          <a:p>
            <a:pPr algn="l">
              <a:defRPr sz="1425" b="0">
                <a:solidFill>
                  <a:srgbClr val="55606E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425" b="0" dirty="0" err="1">
                <a:solidFill>
                  <a:srgbClr val="55606E"/>
                </a:solidFill>
                <a:latin typeface="Microsoft YaHei UI"/>
                <a:ea typeface="Microsoft YaHei UI"/>
                <a:cs typeface="Microsoft YaHei UI"/>
              </a:rPr>
              <a:t>早期阶段收入不多、需求还在收敛，但模块边界已经出现，正适合把规范、体验、测试和功能一起补起来</a:t>
            </a:r>
            <a:r>
              <a:rPr sz="1425" b="0" dirty="0">
                <a:solidFill>
                  <a:srgbClr val="55606E"/>
                </a:solidFill>
                <a:latin typeface="Microsoft YaHei UI"/>
                <a:ea typeface="Microsoft YaHei UI"/>
                <a:cs typeface="Microsoft YaHei UI"/>
              </a:rPr>
              <a:t>。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01C0B10-1D72-41F5-919C-705E0EBC63DC}"/>
              </a:ext>
            </a:extLst>
          </p:cNvPr>
          <p:cNvSpPr>
            <a:spLocks noGrp="1"/>
          </p:cNvSpPr>
          <p:nvPr/>
        </p:nvSpPr>
        <p:spPr>
          <a:xfrm>
            <a:off x="914400" y="3105150"/>
            <a:ext cx="1885950" cy="1695450"/>
          </a:xfrm>
          <a:prstGeom prst="rect">
            <a:avLst/>
          </a:prstGeom>
          <a:solidFill>
            <a:srgbClr val="0D1724"/>
          </a:solidFill>
          <a:ln w="9525">
            <a:solidFill>
              <a:srgbClr val="7DD3C7"/>
            </a:solidFill>
            <a:prstDash val="solid"/>
          </a:ln>
        </p:spPr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EAB8B90-563F-4CF7-9CCB-8A0DCE4DC0C2}"/>
              </a:ext>
            </a:extLst>
          </p:cNvPr>
          <p:cNvSpPr>
            <a:spLocks noGrp="1"/>
          </p:cNvSpPr>
          <p:nvPr/>
        </p:nvSpPr>
        <p:spPr>
          <a:xfrm>
            <a:off x="1085850" y="3295650"/>
            <a:ext cx="476250" cy="4191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850" b="1">
                <a:solidFill>
                  <a:srgbClr val="7DD3C7"/>
                </a:solidFill>
                <a:latin typeface="Aptos Display"/>
                <a:ea typeface="Aptos Display"/>
                <a:cs typeface="Aptos Display"/>
              </a:defRPr>
            </a:pPr>
            <a:r>
              <a:rPr sz="2850" b="1">
                <a:solidFill>
                  <a:srgbClr val="7DD3C7"/>
                </a:solidFill>
                <a:latin typeface="Aptos Display"/>
                <a:ea typeface="Aptos Display"/>
                <a:cs typeface="Aptos Display"/>
              </a:rPr>
              <a:t>0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FCA5C09-31C8-4F28-B8CC-01159DAE0424}"/>
              </a:ext>
            </a:extLst>
          </p:cNvPr>
          <p:cNvSpPr>
            <a:spLocks noGrp="1"/>
          </p:cNvSpPr>
          <p:nvPr/>
        </p:nvSpPr>
        <p:spPr>
          <a:xfrm>
            <a:off x="1638300" y="3295650"/>
            <a:ext cx="9144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65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已起步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435CBB8-7BF8-4594-ABBC-E63ADFB7048D}"/>
              </a:ext>
            </a:extLst>
          </p:cNvPr>
          <p:cNvSpPr>
            <a:spLocks noGrp="1"/>
          </p:cNvSpPr>
          <p:nvPr/>
        </p:nvSpPr>
        <p:spPr>
          <a:xfrm>
            <a:off x="1085850" y="3886200"/>
            <a:ext cx="1543050" cy="666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20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20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基本工程结构、核心数据处理、客户端页面雏形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B4427F7-366A-4D69-BACB-3460824F30AB}"/>
              </a:ext>
            </a:extLst>
          </p:cNvPr>
          <p:cNvSpPr>
            <a:spLocks noGrp="1"/>
          </p:cNvSpPr>
          <p:nvPr/>
        </p:nvSpPr>
        <p:spPr>
          <a:xfrm>
            <a:off x="3486150" y="2857500"/>
            <a:ext cx="1885950" cy="1695450"/>
          </a:xfrm>
          <a:prstGeom prst="rect">
            <a:avLst/>
          </a:prstGeom>
          <a:solidFill>
            <a:srgbClr val="FFFFFF"/>
          </a:solidFill>
          <a:ln w="9525">
            <a:solidFill>
              <a:srgbClr val="D8CBB8"/>
            </a:solidFill>
            <a:prstDash val="solid"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2613C3B-5ADC-4DEA-9F91-9935EBB627E5}"/>
              </a:ext>
            </a:extLst>
          </p:cNvPr>
          <p:cNvSpPr>
            <a:spLocks noGrp="1"/>
          </p:cNvSpPr>
          <p:nvPr/>
        </p:nvSpPr>
        <p:spPr>
          <a:xfrm>
            <a:off x="3657600" y="3048000"/>
            <a:ext cx="476250" cy="4191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8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defRPr>
            </a:pPr>
            <a:r>
              <a:rPr sz="28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rPr>
              <a:t>1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77CA6D5-795C-422E-8546-EC05F0F7DF5C}"/>
              </a:ext>
            </a:extLst>
          </p:cNvPr>
          <p:cNvSpPr>
            <a:spLocks noGrp="1"/>
          </p:cNvSpPr>
          <p:nvPr/>
        </p:nvSpPr>
        <p:spPr>
          <a:xfrm>
            <a:off x="4210050" y="3048000"/>
            <a:ext cx="9144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65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打磨可用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4A109D9-2A32-4ADF-AC88-31BD6322B1D5}"/>
              </a:ext>
            </a:extLst>
          </p:cNvPr>
          <p:cNvSpPr>
            <a:spLocks noGrp="1"/>
          </p:cNvSpPr>
          <p:nvPr/>
        </p:nvSpPr>
        <p:spPr>
          <a:xfrm>
            <a:off x="3657600" y="3638550"/>
            <a:ext cx="1543050" cy="666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200" b="0">
                <a:solidFill>
                  <a:srgbClr val="5B667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200" b="0">
                <a:solidFill>
                  <a:srgbClr val="5B6674"/>
                </a:solidFill>
                <a:latin typeface="Microsoft YaHei UI"/>
                <a:ea typeface="Microsoft YaHei UI"/>
                <a:cs typeface="Microsoft YaHei UI"/>
              </a:rPr>
              <a:t>稳定导入/爬取、成本口径、常见 Bug 修复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A608CCB-7E20-4939-B195-E0A0489E3004}"/>
              </a:ext>
            </a:extLst>
          </p:cNvPr>
          <p:cNvSpPr>
            <a:spLocks noGrp="1"/>
          </p:cNvSpPr>
          <p:nvPr/>
        </p:nvSpPr>
        <p:spPr>
          <a:xfrm>
            <a:off x="6057900" y="2609850"/>
            <a:ext cx="1885950" cy="1695450"/>
          </a:xfrm>
          <a:prstGeom prst="rect">
            <a:avLst/>
          </a:prstGeom>
          <a:solidFill>
            <a:srgbClr val="FFFFFF"/>
          </a:solidFill>
          <a:ln w="9525">
            <a:solidFill>
              <a:srgbClr val="D8CBB8"/>
            </a:solidFill>
            <a:prstDash val="solid"/>
          </a:ln>
        </p:spPr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2B1F8B3-7633-4D80-8497-0239A8C08F14}"/>
              </a:ext>
            </a:extLst>
          </p:cNvPr>
          <p:cNvSpPr>
            <a:spLocks noGrp="1"/>
          </p:cNvSpPr>
          <p:nvPr/>
        </p:nvSpPr>
        <p:spPr>
          <a:xfrm>
            <a:off x="6229350" y="2800350"/>
            <a:ext cx="476250" cy="4191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8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defRPr>
            </a:pPr>
            <a:r>
              <a:rPr sz="28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rPr>
              <a:t>2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8B845BEE-F798-4C3D-A64E-E91339595AA9}"/>
              </a:ext>
            </a:extLst>
          </p:cNvPr>
          <p:cNvSpPr>
            <a:spLocks noGrp="1"/>
          </p:cNvSpPr>
          <p:nvPr/>
        </p:nvSpPr>
        <p:spPr>
          <a:xfrm>
            <a:off x="6781800" y="2800350"/>
            <a:ext cx="9144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65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体验升级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3E9FB622-F480-42CD-988F-498BE8498307}"/>
              </a:ext>
            </a:extLst>
          </p:cNvPr>
          <p:cNvSpPr>
            <a:spLocks noGrp="1"/>
          </p:cNvSpPr>
          <p:nvPr/>
        </p:nvSpPr>
        <p:spPr>
          <a:xfrm>
            <a:off x="6229350" y="3390900"/>
            <a:ext cx="1543050" cy="666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200" b="0">
                <a:solidFill>
                  <a:srgbClr val="5B667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200" b="0">
                <a:solidFill>
                  <a:srgbClr val="5B6674"/>
                </a:solidFill>
                <a:latin typeface="Microsoft YaHei UI"/>
                <a:ea typeface="Microsoft YaHei UI"/>
                <a:cs typeface="Microsoft YaHei UI"/>
              </a:rPr>
              <a:t>图表解释、异常提示、安装/更新流程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E184700A-947D-4232-B59F-48B7CE87223D}"/>
              </a:ext>
            </a:extLst>
          </p:cNvPr>
          <p:cNvSpPr>
            <a:spLocks noGrp="1"/>
          </p:cNvSpPr>
          <p:nvPr/>
        </p:nvSpPr>
        <p:spPr>
          <a:xfrm>
            <a:off x="8629650" y="2362200"/>
            <a:ext cx="1885950" cy="1695450"/>
          </a:xfrm>
          <a:prstGeom prst="rect">
            <a:avLst/>
          </a:prstGeom>
          <a:solidFill>
            <a:srgbClr val="FFFFFF"/>
          </a:solidFill>
          <a:ln w="9525">
            <a:solidFill>
              <a:srgbClr val="D8CBB8"/>
            </a:solidFill>
            <a:prstDash val="solid"/>
          </a:ln>
        </p:spPr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627EB19-ACA1-4F46-B8D3-F7430712B427}"/>
              </a:ext>
            </a:extLst>
          </p:cNvPr>
          <p:cNvSpPr>
            <a:spLocks noGrp="1"/>
          </p:cNvSpPr>
          <p:nvPr/>
        </p:nvSpPr>
        <p:spPr>
          <a:xfrm>
            <a:off x="8801100" y="2552700"/>
            <a:ext cx="476250" cy="4191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28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defRPr>
            </a:pPr>
            <a:r>
              <a:rPr sz="28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rPr>
              <a:t>3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F8C05DBE-92A2-4A31-AA16-A7F053091A9F}"/>
              </a:ext>
            </a:extLst>
          </p:cNvPr>
          <p:cNvSpPr>
            <a:spLocks noGrp="1"/>
          </p:cNvSpPr>
          <p:nvPr/>
        </p:nvSpPr>
        <p:spPr>
          <a:xfrm>
            <a:off x="9353550" y="2552700"/>
            <a:ext cx="9144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65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65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小规模运营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AF1BC3A-540D-4067-BE3E-ABB1F2E9BC74}"/>
              </a:ext>
            </a:extLst>
          </p:cNvPr>
          <p:cNvSpPr>
            <a:spLocks noGrp="1"/>
          </p:cNvSpPr>
          <p:nvPr/>
        </p:nvSpPr>
        <p:spPr>
          <a:xfrm>
            <a:off x="8801100" y="3143250"/>
            <a:ext cx="1543050" cy="666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200" b="0">
                <a:solidFill>
                  <a:srgbClr val="5B667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200" b="0">
                <a:solidFill>
                  <a:srgbClr val="5B6674"/>
                </a:solidFill>
                <a:latin typeface="Microsoft YaHei UI"/>
                <a:ea typeface="Microsoft YaHei UI"/>
                <a:cs typeface="Microsoft YaHei UI"/>
              </a:rPr>
              <a:t>文档、客服反馈、套餐和权限继续完善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5E27EF99-F9E5-4C4C-8FBD-5FC06321360F}"/>
              </a:ext>
            </a:extLst>
          </p:cNvPr>
          <p:cNvSpPr>
            <a:spLocks noGrp="1"/>
          </p:cNvSpPr>
          <p:nvPr/>
        </p:nvSpPr>
        <p:spPr>
          <a:xfrm>
            <a:off x="1104900" y="5619750"/>
            <a:ext cx="8572500" cy="3810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210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lang="zh-CN" altLang="en-US" sz="2100" b="1" dirty="0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慎重考虑：无法提供短期内稳定的收入</a:t>
            </a:r>
            <a:endParaRPr sz="2100" b="1" dirty="0">
              <a:solidFill>
                <a:srgbClr val="182334"/>
              </a:solidFill>
              <a:latin typeface="Microsoft YaHei UI"/>
              <a:ea typeface="Microsoft YaHei UI"/>
              <a:cs typeface="Microsoft YaHei UI"/>
            </a:endParaRPr>
          </a:p>
        </p:txBody>
      </p:sp>
    </p:spTree>
    <p:extLst>
      <p:ext uri="{BB962C8B-B14F-4D97-AF65-F5344CB8AC3E}">
        <p14:creationId xmlns:p14="http://schemas.microsoft.com/office/powerpoint/2010/main" val="514780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id="{7F88B5C4-2DBA-4393-946A-44B6949D4FE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17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D62B1FE6-3FFA-4FFC-9204-00951F34374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7DD3C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8F4C40E-4A63-41BC-97A5-EEC9F42091D6}"/>
              </a:ext>
            </a:extLst>
          </p:cNvPr>
          <p:cNvSpPr>
            <a:spLocks noGrp="1"/>
          </p:cNvSpPr>
          <p:nvPr/>
        </p:nvSpPr>
        <p:spPr>
          <a:xfrm>
            <a:off x="10953750" y="133350"/>
            <a:ext cx="1238250" cy="6724650"/>
          </a:xfrm>
          <a:prstGeom prst="rect">
            <a:avLst/>
          </a:prstGeom>
          <a:solidFill>
            <a:srgbClr val="102236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page-6">
            <a:extLst>
              <a:ext uri="{FF2B5EF4-FFF2-40B4-BE49-F238E27FC236}">
                <a16:creationId xmlns:a16="http://schemas.microsoft.com/office/drawing/2014/main" id="{5E110876-0A60-4C39-BC2F-55D09BBCD97A}"/>
              </a:ext>
            </a:extLst>
          </p:cNvPr>
          <p:cNvSpPr>
            <a:spLocks noGrp="1"/>
          </p:cNvSpPr>
          <p:nvPr/>
        </p:nvSpPr>
        <p:spPr>
          <a:xfrm>
            <a:off x="10668000" y="304800"/>
            <a:ext cx="7429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125" b="1">
                <a:solidFill>
                  <a:srgbClr val="B8C6D9"/>
                </a:solidFill>
                <a:latin typeface="Aptos Display"/>
                <a:ea typeface="Aptos Display"/>
                <a:cs typeface="Aptos Display"/>
              </a:defRPr>
            </a:pPr>
            <a:r>
              <a:rPr sz="1125" b="1">
                <a:solidFill>
                  <a:srgbClr val="B8C6D9"/>
                </a:solidFill>
                <a:latin typeface="Aptos Display"/>
                <a:ea typeface="Aptos Display"/>
                <a:cs typeface="Aptos Display"/>
              </a:rPr>
              <a:t>06</a:t>
            </a:r>
          </a:p>
        </p:txBody>
      </p:sp>
      <p:sp>
        <p:nvSpPr>
          <p:cNvPr id="5" name="kicker-6-marker">
            <a:extLst>
              <a:ext uri="{FF2B5EF4-FFF2-40B4-BE49-F238E27FC236}">
                <a16:creationId xmlns:a16="http://schemas.microsoft.com/office/drawing/2014/main" id="{C59C1D14-8C15-49FA-BCCF-216E64585621}"/>
              </a:ext>
            </a:extLst>
          </p:cNvPr>
          <p:cNvSpPr>
            <a:spLocks noGrp="1"/>
          </p:cNvSpPr>
          <p:nvPr/>
        </p:nvSpPr>
        <p:spPr>
          <a:xfrm>
            <a:off x="609600" y="447675"/>
            <a:ext cx="114300" cy="114300"/>
          </a:xfrm>
          <a:prstGeom prst="rect">
            <a:avLst/>
          </a:prstGeom>
          <a:solidFill>
            <a:srgbClr val="F2C76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kicker-6-label">
            <a:extLst>
              <a:ext uri="{FF2B5EF4-FFF2-40B4-BE49-F238E27FC236}">
                <a16:creationId xmlns:a16="http://schemas.microsoft.com/office/drawing/2014/main" id="{9DCFE810-840B-4524-A95F-80A35D62CDDF}"/>
              </a:ext>
            </a:extLst>
          </p:cNvPr>
          <p:cNvSpPr>
            <a:spLocks noGrp="1"/>
          </p:cNvSpPr>
          <p:nvPr/>
        </p:nvSpPr>
        <p:spPr>
          <a:xfrm>
            <a:off x="819150" y="400050"/>
            <a:ext cx="3429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1050" b="1">
                <a:solidFill>
                  <a:srgbClr val="F2C76E"/>
                </a:solidFill>
                <a:latin typeface="Aptos Display"/>
                <a:ea typeface="Aptos Display"/>
                <a:cs typeface="Aptos Display"/>
              </a:defRPr>
            </a:pPr>
            <a:r>
              <a:rPr sz="1050" b="1">
                <a:solidFill>
                  <a:srgbClr val="F2C76E"/>
                </a:solidFill>
                <a:latin typeface="Aptos Display"/>
                <a:ea typeface="Aptos Display"/>
                <a:cs typeface="Aptos Display"/>
              </a:rPr>
              <a:t>VALUE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019CD30-B84F-46CD-B9CA-2E0C62010D6C}"/>
              </a:ext>
            </a:extLst>
          </p:cNvPr>
          <p:cNvSpPr>
            <a:spLocks noGrp="1"/>
          </p:cNvSpPr>
          <p:nvPr/>
        </p:nvSpPr>
        <p:spPr>
          <a:xfrm>
            <a:off x="609600" y="742950"/>
            <a:ext cx="8477250" cy="8191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57150" bIns="0" anchor="t"/>
          <a:lstStyle/>
          <a:p>
            <a:pPr algn="l">
              <a:defRPr sz="255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255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参与它，收获的是能写进简历的真实开发经历。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3300EFE-6333-4545-8B92-51FB3F2C555E}"/>
              </a:ext>
            </a:extLst>
          </p:cNvPr>
          <p:cNvSpPr>
            <a:spLocks noGrp="1"/>
          </p:cNvSpPr>
          <p:nvPr/>
        </p:nvSpPr>
        <p:spPr>
          <a:xfrm>
            <a:off x="609600" y="1714500"/>
            <a:ext cx="7239000" cy="666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76200" bIns="0" anchor="t"/>
          <a:lstStyle/>
          <a:p>
            <a:pPr algn="l">
              <a:defRPr sz="142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42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你会接触用户场景、桌面客户端、API 服务、数据处理、工程协作和发布交付，而不是只完成一个课程作业。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31D5F44-F51D-42B5-97F1-2C3B90D716B9}"/>
              </a:ext>
            </a:extLst>
          </p:cNvPr>
          <p:cNvSpPr>
            <a:spLocks noGrp="1"/>
          </p:cNvSpPr>
          <p:nvPr/>
        </p:nvSpPr>
        <p:spPr>
          <a:xfrm>
            <a:off x="952500" y="2667000"/>
            <a:ext cx="2095500" cy="552450"/>
          </a:xfrm>
          <a:prstGeom prst="rect">
            <a:avLst/>
          </a:prstGeom>
          <a:solidFill>
            <a:srgbClr val="15263A"/>
          </a:solidFill>
          <a:ln w="9525">
            <a:solidFill>
              <a:srgbClr val="284058"/>
            </a:solidFill>
            <a:prstDash val="solid"/>
          </a:ln>
        </p:spPr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0109AE1-EFEF-444A-AC4A-184C902A77FF}"/>
              </a:ext>
            </a:extLst>
          </p:cNvPr>
          <p:cNvSpPr>
            <a:spLocks noGrp="1"/>
          </p:cNvSpPr>
          <p:nvPr/>
        </p:nvSpPr>
        <p:spPr>
          <a:xfrm>
            <a:off x="1104900" y="2790825"/>
            <a:ext cx="17907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65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课堂练习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26E4848-9288-4933-BDF9-F9E3BD2DE0A3}"/>
              </a:ext>
            </a:extLst>
          </p:cNvPr>
          <p:cNvSpPr>
            <a:spLocks noGrp="1"/>
          </p:cNvSpPr>
          <p:nvPr/>
        </p:nvSpPr>
        <p:spPr>
          <a:xfrm>
            <a:off x="3333750" y="2571750"/>
            <a:ext cx="2952750" cy="742950"/>
          </a:xfrm>
          <a:prstGeom prst="rect">
            <a:avLst/>
          </a:prstGeom>
          <a:solidFill>
            <a:srgbClr val="111E2F"/>
          </a:solidFill>
          <a:ln w="9525">
            <a:solidFill>
              <a:srgbClr val="263B52"/>
            </a:solidFill>
            <a:prstDash val="solid"/>
          </a:ln>
        </p:spPr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98BE9D9-92B3-48FD-BE81-04ADE70DD781}"/>
              </a:ext>
            </a:extLst>
          </p:cNvPr>
          <p:cNvSpPr>
            <a:spLocks noGrp="1"/>
          </p:cNvSpPr>
          <p:nvPr/>
        </p:nvSpPr>
        <p:spPr>
          <a:xfrm>
            <a:off x="6572250" y="2571750"/>
            <a:ext cx="2952750" cy="742950"/>
          </a:xfrm>
          <a:prstGeom prst="rect">
            <a:avLst/>
          </a:prstGeom>
          <a:solidFill>
            <a:srgbClr val="111E2F"/>
          </a:solidFill>
          <a:ln w="9525">
            <a:solidFill>
              <a:srgbClr val="263B52"/>
            </a:solidFill>
            <a:prstDash val="solid"/>
          </a:ln>
        </p:spPr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AD5D3E4-BB17-4839-A021-CA1D40347D66}"/>
              </a:ext>
            </a:extLst>
          </p:cNvPr>
          <p:cNvSpPr>
            <a:spLocks noGrp="1"/>
          </p:cNvSpPr>
          <p:nvPr/>
        </p:nvSpPr>
        <p:spPr>
          <a:xfrm>
            <a:off x="3562350" y="2705100"/>
            <a:ext cx="24765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76200" tIns="57150" rIns="76200" bIns="57150" anchor="t"/>
          <a:lstStyle/>
          <a:p>
            <a:pPr algn="ctr">
              <a:defRPr sz="135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35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通常只有题目和答案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CD39FD31-270D-4785-B428-7AA12EDCB8ED}"/>
              </a:ext>
            </a:extLst>
          </p:cNvPr>
          <p:cNvSpPr>
            <a:spLocks noGrp="1"/>
          </p:cNvSpPr>
          <p:nvPr/>
        </p:nvSpPr>
        <p:spPr>
          <a:xfrm>
            <a:off x="6800850" y="2705100"/>
            <a:ext cx="24765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76200" tIns="57150" rIns="76200" bIns="57150" anchor="t"/>
          <a:lstStyle/>
          <a:p>
            <a:pPr algn="ctr">
              <a:defRPr sz="135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35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重点在语法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5914474-DA20-467E-8689-2A2B3694CF01}"/>
              </a:ext>
            </a:extLst>
          </p:cNvPr>
          <p:cNvSpPr>
            <a:spLocks noGrp="1"/>
          </p:cNvSpPr>
          <p:nvPr/>
        </p:nvSpPr>
        <p:spPr>
          <a:xfrm>
            <a:off x="952500" y="3600450"/>
            <a:ext cx="2095500" cy="552450"/>
          </a:xfrm>
          <a:prstGeom prst="rect">
            <a:avLst/>
          </a:prstGeom>
          <a:solidFill>
            <a:srgbClr val="15263A"/>
          </a:solidFill>
          <a:ln w="9525">
            <a:solidFill>
              <a:srgbClr val="284058"/>
            </a:solidFill>
            <a:prstDash val="solid"/>
          </a:ln>
        </p:spPr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F6753C7-7D85-4BC2-8044-0AB075D0EC6A}"/>
              </a:ext>
            </a:extLst>
          </p:cNvPr>
          <p:cNvSpPr>
            <a:spLocks noGrp="1"/>
          </p:cNvSpPr>
          <p:nvPr/>
        </p:nvSpPr>
        <p:spPr>
          <a:xfrm>
            <a:off x="1104900" y="3724275"/>
            <a:ext cx="17907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65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普通兼职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85571A9-C868-4F33-802D-64B69A5D4B76}"/>
              </a:ext>
            </a:extLst>
          </p:cNvPr>
          <p:cNvSpPr>
            <a:spLocks noGrp="1"/>
          </p:cNvSpPr>
          <p:nvPr/>
        </p:nvSpPr>
        <p:spPr>
          <a:xfrm>
            <a:off x="3333750" y="3505200"/>
            <a:ext cx="2952750" cy="742950"/>
          </a:xfrm>
          <a:prstGeom prst="rect">
            <a:avLst/>
          </a:prstGeom>
          <a:solidFill>
            <a:srgbClr val="111E2F"/>
          </a:solidFill>
          <a:ln w="9525">
            <a:solidFill>
              <a:srgbClr val="263B52"/>
            </a:solidFill>
            <a:prstDash val="solid"/>
          </a:ln>
        </p:spPr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A561B041-DEB8-415A-95B6-6CB3DFEB48B7}"/>
              </a:ext>
            </a:extLst>
          </p:cNvPr>
          <p:cNvSpPr>
            <a:spLocks noGrp="1"/>
          </p:cNvSpPr>
          <p:nvPr/>
        </p:nvSpPr>
        <p:spPr>
          <a:xfrm>
            <a:off x="6572250" y="3505200"/>
            <a:ext cx="2952750" cy="742950"/>
          </a:xfrm>
          <a:prstGeom prst="rect">
            <a:avLst/>
          </a:prstGeom>
          <a:solidFill>
            <a:srgbClr val="111E2F"/>
          </a:solidFill>
          <a:ln w="9525">
            <a:solidFill>
              <a:srgbClr val="263B52"/>
            </a:solidFill>
            <a:prstDash val="solid"/>
          </a:ln>
        </p:spPr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632CF2F8-DFB7-4F58-9347-AAA3A50BEC5A}"/>
              </a:ext>
            </a:extLst>
          </p:cNvPr>
          <p:cNvSpPr>
            <a:spLocks noGrp="1"/>
          </p:cNvSpPr>
          <p:nvPr/>
        </p:nvSpPr>
        <p:spPr>
          <a:xfrm>
            <a:off x="3562350" y="3638550"/>
            <a:ext cx="24765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76200" tIns="57150" rIns="76200" bIns="57150" anchor="t"/>
          <a:lstStyle/>
          <a:p>
            <a:pPr algn="ctr">
              <a:defRPr sz="135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35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可能只做重复性任务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31C0BFE1-296B-4F0F-96BE-043956800A34}"/>
              </a:ext>
            </a:extLst>
          </p:cNvPr>
          <p:cNvSpPr>
            <a:spLocks noGrp="1"/>
          </p:cNvSpPr>
          <p:nvPr/>
        </p:nvSpPr>
        <p:spPr>
          <a:xfrm>
            <a:off x="6800850" y="3638550"/>
            <a:ext cx="24765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76200" tIns="57150" rIns="76200" bIns="57150" anchor="t"/>
          <a:lstStyle/>
          <a:p>
            <a:pPr algn="ctr">
              <a:defRPr sz="135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35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重点在交付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64DD8005-066B-4057-8B71-6779FAAD6A9A}"/>
              </a:ext>
            </a:extLst>
          </p:cNvPr>
          <p:cNvSpPr>
            <a:spLocks noGrp="1"/>
          </p:cNvSpPr>
          <p:nvPr/>
        </p:nvSpPr>
        <p:spPr>
          <a:xfrm>
            <a:off x="952500" y="4533900"/>
            <a:ext cx="2095500" cy="552450"/>
          </a:xfrm>
          <a:prstGeom prst="rect">
            <a:avLst/>
          </a:prstGeom>
          <a:solidFill>
            <a:srgbClr val="7DD3C7"/>
          </a:solidFill>
          <a:ln w="9525">
            <a:solidFill>
              <a:srgbClr val="284058"/>
            </a:solidFill>
            <a:prstDash val="solid"/>
          </a:ln>
        </p:spPr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5C77F2F-6590-410C-B1C2-CA9DD6B6FAD6}"/>
              </a:ext>
            </a:extLst>
          </p:cNvPr>
          <p:cNvSpPr>
            <a:spLocks noGrp="1"/>
          </p:cNvSpPr>
          <p:nvPr/>
        </p:nvSpPr>
        <p:spPr>
          <a:xfrm>
            <a:off x="1104900" y="4657725"/>
            <a:ext cx="179070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650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rPr>
              <a:t>这个项目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520F6654-26A0-4940-871D-6E6423A2C7A2}"/>
              </a:ext>
            </a:extLst>
          </p:cNvPr>
          <p:cNvSpPr>
            <a:spLocks noGrp="1"/>
          </p:cNvSpPr>
          <p:nvPr/>
        </p:nvSpPr>
        <p:spPr>
          <a:xfrm>
            <a:off x="3333750" y="4438650"/>
            <a:ext cx="2952750" cy="742950"/>
          </a:xfrm>
          <a:prstGeom prst="rect">
            <a:avLst/>
          </a:prstGeom>
          <a:solidFill>
            <a:srgbClr val="111E2F"/>
          </a:solidFill>
          <a:ln w="9525">
            <a:solidFill>
              <a:srgbClr val="263B52"/>
            </a:solidFill>
            <a:prstDash val="solid"/>
          </a:ln>
        </p:spPr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47D860E9-247A-4DDF-A7D8-5B7E264AA6F6}"/>
              </a:ext>
            </a:extLst>
          </p:cNvPr>
          <p:cNvSpPr>
            <a:spLocks noGrp="1"/>
          </p:cNvSpPr>
          <p:nvPr/>
        </p:nvSpPr>
        <p:spPr>
          <a:xfrm>
            <a:off x="6572250" y="4438650"/>
            <a:ext cx="2952750" cy="742950"/>
          </a:xfrm>
          <a:prstGeom prst="rect">
            <a:avLst/>
          </a:prstGeom>
          <a:solidFill>
            <a:srgbClr val="16382F"/>
          </a:solidFill>
          <a:ln w="9525">
            <a:solidFill>
              <a:srgbClr val="387B69"/>
            </a:solidFill>
            <a:prstDash val="solid"/>
          </a:ln>
        </p:spPr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146A55A1-9E97-4599-A685-904FEFF0B0F5}"/>
              </a:ext>
            </a:extLst>
          </p:cNvPr>
          <p:cNvSpPr>
            <a:spLocks noGrp="1"/>
          </p:cNvSpPr>
          <p:nvPr/>
        </p:nvSpPr>
        <p:spPr>
          <a:xfrm>
            <a:off x="3562350" y="4572000"/>
            <a:ext cx="24765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76200" tIns="57150" rIns="76200" bIns="57150" anchor="t"/>
          <a:lstStyle/>
          <a:p>
            <a:pPr algn="ctr">
              <a:defRPr sz="135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350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产品、代码、协作和用户场景都在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12926D0-F269-4EBF-A73A-EB5570C258E4}"/>
              </a:ext>
            </a:extLst>
          </p:cNvPr>
          <p:cNvSpPr>
            <a:spLocks noGrp="1"/>
          </p:cNvSpPr>
          <p:nvPr/>
        </p:nvSpPr>
        <p:spPr>
          <a:xfrm>
            <a:off x="6800850" y="4572000"/>
            <a:ext cx="24765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76200" tIns="57150" rIns="76200" bIns="57150" anchor="t"/>
          <a:lstStyle/>
          <a:p>
            <a:pPr algn="ctr">
              <a:defRPr sz="1350" b="1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350" b="1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rPr>
              <a:t>重点在成长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C5A8D0E8-AC13-4BFD-8342-88D18B18A5A1}"/>
              </a:ext>
            </a:extLst>
          </p:cNvPr>
          <p:cNvSpPr>
            <a:spLocks noGrp="1"/>
          </p:cNvSpPr>
          <p:nvPr/>
        </p:nvSpPr>
        <p:spPr>
          <a:xfrm>
            <a:off x="971550" y="5772150"/>
            <a:ext cx="86677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F2C76E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650" b="1">
                <a:solidFill>
                  <a:srgbClr val="F2C76E"/>
                </a:solidFill>
                <a:latin typeface="Microsoft YaHei UI"/>
                <a:ea typeface="Microsoft YaHei UI"/>
                <a:cs typeface="Microsoft YaHei UI"/>
              </a:rPr>
              <a:t>结果：你能讲清楚自己做过什么、为什么这么做、遇到问题如何解决。</a:t>
            </a:r>
          </a:p>
        </p:txBody>
      </p:sp>
    </p:spTree>
    <p:extLst>
      <p:ext uri="{BB962C8B-B14F-4D97-AF65-F5344CB8AC3E}">
        <p14:creationId xmlns:p14="http://schemas.microsoft.com/office/powerpoint/2010/main" val="1345827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>
            <a:extLst>
              <a:ext uri="{FF2B5EF4-FFF2-40B4-BE49-F238E27FC236}">
                <a16:creationId xmlns:a16="http://schemas.microsoft.com/office/drawing/2014/main" id="{07D68BD9-0B16-4FD4-B6F2-D63E29D3223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1E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818D598-16C7-4D43-BA26-A6248CF6028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0D17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BDA468D-30FC-4E85-A17C-23F217C0DB47}"/>
              </a:ext>
            </a:extLst>
          </p:cNvPr>
          <p:cNvSpPr>
            <a:spLocks noGrp="1"/>
          </p:cNvSpPr>
          <p:nvPr/>
        </p:nvSpPr>
        <p:spPr>
          <a:xfrm>
            <a:off x="10839450" y="133350"/>
            <a:ext cx="1352550" cy="6724650"/>
          </a:xfrm>
          <a:prstGeom prst="rect">
            <a:avLst/>
          </a:prstGeom>
          <a:solidFill>
            <a:srgbClr val="EEE6D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page-7">
            <a:extLst>
              <a:ext uri="{FF2B5EF4-FFF2-40B4-BE49-F238E27FC236}">
                <a16:creationId xmlns:a16="http://schemas.microsoft.com/office/drawing/2014/main" id="{B4877922-63D8-466C-B87F-3B4EDA495C59}"/>
              </a:ext>
            </a:extLst>
          </p:cNvPr>
          <p:cNvSpPr>
            <a:spLocks noGrp="1"/>
          </p:cNvSpPr>
          <p:nvPr/>
        </p:nvSpPr>
        <p:spPr>
          <a:xfrm>
            <a:off x="10668000" y="304800"/>
            <a:ext cx="7429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125" b="1">
                <a:solidFill>
                  <a:srgbClr val="536174"/>
                </a:solidFill>
                <a:latin typeface="Aptos Display"/>
                <a:ea typeface="Aptos Display"/>
                <a:cs typeface="Aptos Display"/>
              </a:defRPr>
            </a:pPr>
            <a:r>
              <a:rPr sz="1125" b="1">
                <a:solidFill>
                  <a:srgbClr val="536174"/>
                </a:solidFill>
                <a:latin typeface="Aptos Display"/>
                <a:ea typeface="Aptos Display"/>
                <a:cs typeface="Aptos Display"/>
              </a:rPr>
              <a:t>07</a:t>
            </a:r>
          </a:p>
        </p:txBody>
      </p:sp>
      <p:sp>
        <p:nvSpPr>
          <p:cNvPr id="5" name="kicker-7-marker">
            <a:extLst>
              <a:ext uri="{FF2B5EF4-FFF2-40B4-BE49-F238E27FC236}">
                <a16:creationId xmlns:a16="http://schemas.microsoft.com/office/drawing/2014/main" id="{F50B4DBE-CFF8-4164-ACEF-35868C74BC95}"/>
              </a:ext>
            </a:extLst>
          </p:cNvPr>
          <p:cNvSpPr>
            <a:spLocks noGrp="1"/>
          </p:cNvSpPr>
          <p:nvPr/>
        </p:nvSpPr>
        <p:spPr>
          <a:xfrm>
            <a:off x="609600" y="447675"/>
            <a:ext cx="114300" cy="114300"/>
          </a:xfrm>
          <a:prstGeom prst="rect">
            <a:avLst/>
          </a:prstGeom>
          <a:solidFill>
            <a:srgbClr val="F57C73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kicker-7-label">
            <a:extLst>
              <a:ext uri="{FF2B5EF4-FFF2-40B4-BE49-F238E27FC236}">
                <a16:creationId xmlns:a16="http://schemas.microsoft.com/office/drawing/2014/main" id="{A235BC41-9F53-4B98-AC40-6438352A72EA}"/>
              </a:ext>
            </a:extLst>
          </p:cNvPr>
          <p:cNvSpPr>
            <a:spLocks noGrp="1"/>
          </p:cNvSpPr>
          <p:nvPr/>
        </p:nvSpPr>
        <p:spPr>
          <a:xfrm>
            <a:off x="819150" y="400050"/>
            <a:ext cx="3429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10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defRPr>
            </a:pPr>
            <a:r>
              <a:rPr sz="10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rPr>
              <a:t>TRAINING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CCF021C-DA08-4DAF-AE48-AE689A76A87F}"/>
              </a:ext>
            </a:extLst>
          </p:cNvPr>
          <p:cNvSpPr>
            <a:spLocks noGrp="1"/>
          </p:cNvSpPr>
          <p:nvPr/>
        </p:nvSpPr>
        <p:spPr>
          <a:xfrm>
            <a:off x="609600" y="742950"/>
            <a:ext cx="8477250" cy="8191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57150" bIns="0" anchor="t"/>
          <a:lstStyle/>
          <a:p>
            <a:pPr algn="l">
              <a:defRPr sz="255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255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不用一上来就硬啃代码，会给完整 C# 学习路线。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CB96669-9027-489D-9C52-0817512C555B}"/>
              </a:ext>
            </a:extLst>
          </p:cNvPr>
          <p:cNvSpPr>
            <a:spLocks noGrp="1"/>
          </p:cNvSpPr>
          <p:nvPr/>
        </p:nvSpPr>
        <p:spPr>
          <a:xfrm>
            <a:off x="609600" y="1714499"/>
            <a:ext cx="7239000" cy="12096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76200" bIns="0" anchor="t"/>
          <a:lstStyle/>
          <a:p>
            <a:pPr algn="l">
              <a:defRPr sz="1425" b="0">
                <a:solidFill>
                  <a:srgbClr val="55606E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425" b="0" dirty="0" err="1">
                <a:solidFill>
                  <a:srgbClr val="55606E"/>
                </a:solidFill>
                <a:latin typeface="Microsoft YaHei UI"/>
                <a:ea typeface="Microsoft YaHei UI"/>
                <a:cs typeface="Microsoft YaHei UI"/>
              </a:rPr>
              <a:t>培训会从</a:t>
            </a:r>
            <a:r>
              <a:rPr sz="1425" b="0" dirty="0">
                <a:solidFill>
                  <a:srgbClr val="55606E"/>
                </a:solidFill>
                <a:latin typeface="Microsoft YaHei UI"/>
                <a:ea typeface="Microsoft YaHei UI"/>
                <a:cs typeface="Microsoft YaHei UI"/>
              </a:rPr>
              <a:t> C# </a:t>
            </a:r>
            <a:r>
              <a:rPr sz="1425" b="0" dirty="0" err="1">
                <a:solidFill>
                  <a:srgbClr val="55606E"/>
                </a:solidFill>
                <a:latin typeface="Microsoft YaHei UI"/>
                <a:ea typeface="Microsoft YaHei UI"/>
                <a:cs typeface="Microsoft YaHei UI"/>
              </a:rPr>
              <a:t>基础和工程习惯开始，逐步进入</a:t>
            </a:r>
            <a:r>
              <a:rPr sz="1425" b="0" dirty="0">
                <a:solidFill>
                  <a:srgbClr val="55606E"/>
                </a:solidFill>
                <a:latin typeface="Microsoft YaHei UI"/>
                <a:ea typeface="Microsoft YaHei UI"/>
                <a:cs typeface="Microsoft YaHei UI"/>
              </a:rPr>
              <a:t> </a:t>
            </a:r>
            <a:r>
              <a:rPr sz="1425" b="0" dirty="0" err="1">
                <a:solidFill>
                  <a:srgbClr val="55606E"/>
                </a:solidFill>
                <a:latin typeface="Microsoft YaHei UI"/>
                <a:ea typeface="Microsoft YaHei UI"/>
                <a:cs typeface="Microsoft YaHei UI"/>
              </a:rPr>
              <a:t>WinUI、MVVM、接口、数据处理、调试与发布</a:t>
            </a:r>
            <a:r>
              <a:rPr sz="1425" b="0" dirty="0">
                <a:solidFill>
                  <a:srgbClr val="55606E"/>
                </a:solidFill>
                <a:latin typeface="Microsoft YaHei UI"/>
                <a:ea typeface="Microsoft YaHei UI"/>
                <a:cs typeface="Microsoft YaHei UI"/>
              </a:rPr>
              <a:t>。</a:t>
            </a:r>
            <a:endParaRPr lang="en-US" sz="1425" b="0" dirty="0">
              <a:solidFill>
                <a:srgbClr val="55606E"/>
              </a:solidFill>
              <a:latin typeface="Microsoft YaHei UI"/>
              <a:ea typeface="Microsoft YaHei UI"/>
              <a:cs typeface="Microsoft YaHei UI"/>
            </a:endParaRPr>
          </a:p>
          <a:p>
            <a:pPr algn="l">
              <a:defRPr sz="1425" b="0">
                <a:solidFill>
                  <a:srgbClr val="55606E"/>
                </a:solidFill>
                <a:latin typeface="Microsoft YaHei UI"/>
                <a:ea typeface="Microsoft YaHei UI"/>
                <a:cs typeface="Microsoft YaHei UI"/>
              </a:defRPr>
            </a:pPr>
            <a:endParaRPr lang="en-US" sz="1425" dirty="0">
              <a:solidFill>
                <a:srgbClr val="55606E"/>
              </a:solidFill>
              <a:latin typeface="Microsoft YaHei UI"/>
              <a:ea typeface="Microsoft YaHei UI"/>
              <a:cs typeface="Microsoft YaHei UI"/>
            </a:endParaRPr>
          </a:p>
          <a:p>
            <a:pPr>
              <a:defRPr sz="1425" b="0">
                <a:solidFill>
                  <a:srgbClr val="55606E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lang="zh-CN" altLang="zh-CN" sz="1425" dirty="0">
                <a:hlinkClick r:id="rId3"/>
              </a:rPr>
              <a:t>寰宇朽力 - 基本语句 </a:t>
            </a:r>
            <a:r>
              <a:rPr lang="en-US" altLang="zh-CN" sz="1425" dirty="0">
                <a:hlinkClick r:id="rId3"/>
              </a:rPr>
              <a:t>–</a:t>
            </a:r>
            <a:r>
              <a:rPr lang="zh-CN" altLang="zh-CN" sz="1425" dirty="0">
                <a:hlinkClick r:id="rId3"/>
              </a:rPr>
              <a:t> </a:t>
            </a:r>
            <a:r>
              <a:rPr lang="en-US" altLang="zh-CN" sz="1425" dirty="0">
                <a:hlinkClick r:id="rId3"/>
              </a:rPr>
              <a:t>C#</a:t>
            </a:r>
            <a:r>
              <a:rPr lang="zh-CN" altLang="zh-CN" sz="1425" dirty="0">
                <a:hlinkClick r:id="rId3"/>
              </a:rPr>
              <a:t>教程</a:t>
            </a:r>
            <a:endParaRPr sz="1425" b="0" dirty="0">
              <a:solidFill>
                <a:srgbClr val="55606E"/>
              </a:solidFill>
              <a:latin typeface="Microsoft YaHei UI"/>
              <a:ea typeface="Microsoft YaHei UI"/>
              <a:cs typeface="Microsoft YaHei UI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BBDF0F7-64F0-43AF-B58D-6CC45D3B3E8D}"/>
              </a:ext>
            </a:extLst>
          </p:cNvPr>
          <p:cNvSpPr>
            <a:spLocks noGrp="1"/>
          </p:cNvSpPr>
          <p:nvPr/>
        </p:nvSpPr>
        <p:spPr>
          <a:xfrm>
            <a:off x="876300" y="4267200"/>
            <a:ext cx="1695450" cy="1333500"/>
          </a:xfrm>
          <a:prstGeom prst="rect">
            <a:avLst/>
          </a:prstGeom>
          <a:solidFill>
            <a:srgbClr val="EFE2CF"/>
          </a:solidFill>
          <a:ln w="9525">
            <a:solidFill>
              <a:srgbClr val="D2C1A9"/>
            </a:solidFill>
            <a:prstDash val="solid"/>
          </a:ln>
        </p:spPr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42EE0E6-C768-42DA-9F33-22DC4E80F0C2}"/>
              </a:ext>
            </a:extLst>
          </p:cNvPr>
          <p:cNvSpPr>
            <a:spLocks noGrp="1"/>
          </p:cNvSpPr>
          <p:nvPr/>
        </p:nvSpPr>
        <p:spPr>
          <a:xfrm>
            <a:off x="1047750" y="4419600"/>
            <a:ext cx="5143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75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rPr>
              <a:t>01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67E6660-9695-41C1-818E-683EAB35897D}"/>
              </a:ext>
            </a:extLst>
          </p:cNvPr>
          <p:cNvSpPr>
            <a:spLocks noGrp="1"/>
          </p:cNvSpPr>
          <p:nvPr/>
        </p:nvSpPr>
        <p:spPr>
          <a:xfrm>
            <a:off x="1047750" y="4743450"/>
            <a:ext cx="13335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425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C# 基础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E64EA93-A8F1-45AF-BFF8-F1C678765BAC}"/>
              </a:ext>
            </a:extLst>
          </p:cNvPr>
          <p:cNvSpPr>
            <a:spLocks noGrp="1"/>
          </p:cNvSpPr>
          <p:nvPr/>
        </p:nvSpPr>
        <p:spPr>
          <a:xfrm>
            <a:off x="1047750" y="5086350"/>
            <a:ext cx="133350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0">
                <a:solidFill>
                  <a:srgbClr val="66707C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900" b="0">
                <a:solidFill>
                  <a:srgbClr val="66707C"/>
                </a:solidFill>
                <a:latin typeface="Microsoft YaHei UI"/>
                <a:ea typeface="Microsoft YaHei UI"/>
                <a:cs typeface="Microsoft YaHei UI"/>
              </a:rPr>
              <a:t>语法、集合、异步、异常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DA9386C-9502-4DB2-AF29-607FDCB2512B}"/>
              </a:ext>
            </a:extLst>
          </p:cNvPr>
          <p:cNvSpPr>
            <a:spLocks noGrp="1"/>
          </p:cNvSpPr>
          <p:nvPr/>
        </p:nvSpPr>
        <p:spPr>
          <a:xfrm>
            <a:off x="2876550" y="3924300"/>
            <a:ext cx="1695450" cy="1333500"/>
          </a:xfrm>
          <a:prstGeom prst="rect">
            <a:avLst/>
          </a:prstGeom>
          <a:solidFill>
            <a:srgbClr val="FFFFFF"/>
          </a:solidFill>
          <a:ln w="9525">
            <a:solidFill>
              <a:srgbClr val="D2C1A9"/>
            </a:solidFill>
            <a:prstDash val="solid"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C9CABAF-488E-4F21-B0BE-97764E1A1777}"/>
              </a:ext>
            </a:extLst>
          </p:cNvPr>
          <p:cNvSpPr>
            <a:spLocks noGrp="1"/>
          </p:cNvSpPr>
          <p:nvPr/>
        </p:nvSpPr>
        <p:spPr>
          <a:xfrm>
            <a:off x="3048000" y="4076700"/>
            <a:ext cx="5143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75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rPr>
              <a:t>02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C56609BF-BAE3-46C1-8C08-8C7185D15F5A}"/>
              </a:ext>
            </a:extLst>
          </p:cNvPr>
          <p:cNvSpPr>
            <a:spLocks noGrp="1"/>
          </p:cNvSpPr>
          <p:nvPr/>
        </p:nvSpPr>
        <p:spPr>
          <a:xfrm>
            <a:off x="3048000" y="4400550"/>
            <a:ext cx="13335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425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工程习惯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62DFBF1-2362-42C1-BBC3-616B11A319E9}"/>
              </a:ext>
            </a:extLst>
          </p:cNvPr>
          <p:cNvSpPr>
            <a:spLocks noGrp="1"/>
          </p:cNvSpPr>
          <p:nvPr/>
        </p:nvSpPr>
        <p:spPr>
          <a:xfrm>
            <a:off x="3048000" y="4743450"/>
            <a:ext cx="133350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0">
                <a:solidFill>
                  <a:srgbClr val="66707C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900" b="0">
                <a:solidFill>
                  <a:srgbClr val="66707C"/>
                </a:solidFill>
                <a:latin typeface="Microsoft YaHei UI"/>
                <a:ea typeface="Microsoft YaHei UI"/>
                <a:cs typeface="Microsoft YaHei UI"/>
              </a:rPr>
              <a:t>Git、分层、命名、调试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BF28C0B-0937-4755-9ED7-3DC1C1184CF3}"/>
              </a:ext>
            </a:extLst>
          </p:cNvPr>
          <p:cNvSpPr>
            <a:spLocks noGrp="1"/>
          </p:cNvSpPr>
          <p:nvPr/>
        </p:nvSpPr>
        <p:spPr>
          <a:xfrm>
            <a:off x="4876800" y="3581400"/>
            <a:ext cx="1695450" cy="1333500"/>
          </a:xfrm>
          <a:prstGeom prst="rect">
            <a:avLst/>
          </a:prstGeom>
          <a:solidFill>
            <a:srgbClr val="EFE2CF"/>
          </a:solidFill>
          <a:ln w="9525">
            <a:solidFill>
              <a:srgbClr val="D2C1A9"/>
            </a:solidFill>
            <a:prstDash val="solid"/>
          </a:ln>
        </p:spPr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C7E2E4A-C229-4F0A-AD24-BF3AD068AF65}"/>
              </a:ext>
            </a:extLst>
          </p:cNvPr>
          <p:cNvSpPr>
            <a:spLocks noGrp="1"/>
          </p:cNvSpPr>
          <p:nvPr/>
        </p:nvSpPr>
        <p:spPr>
          <a:xfrm>
            <a:off x="5048250" y="3733800"/>
            <a:ext cx="5143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75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rPr>
              <a:t>03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C351297-1FD5-412D-952F-84076F53A0F5}"/>
              </a:ext>
            </a:extLst>
          </p:cNvPr>
          <p:cNvSpPr>
            <a:spLocks noGrp="1"/>
          </p:cNvSpPr>
          <p:nvPr/>
        </p:nvSpPr>
        <p:spPr>
          <a:xfrm>
            <a:off x="5048250" y="4057650"/>
            <a:ext cx="13335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425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WinUI/MVVM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6BF1F058-1B3D-45E4-B20E-FAADB2C54941}"/>
              </a:ext>
            </a:extLst>
          </p:cNvPr>
          <p:cNvSpPr>
            <a:spLocks noGrp="1"/>
          </p:cNvSpPr>
          <p:nvPr/>
        </p:nvSpPr>
        <p:spPr>
          <a:xfrm>
            <a:off x="5048250" y="4400550"/>
            <a:ext cx="133350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0">
                <a:solidFill>
                  <a:srgbClr val="66707C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900" b="0">
                <a:solidFill>
                  <a:srgbClr val="66707C"/>
                </a:solidFill>
                <a:latin typeface="Microsoft YaHei UI"/>
                <a:ea typeface="Microsoft YaHei UI"/>
                <a:cs typeface="Microsoft YaHei UI"/>
              </a:rPr>
              <a:t>页面、绑定、控件、状态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B438351-FD8B-47DC-BC42-3E4E22FE011E}"/>
              </a:ext>
            </a:extLst>
          </p:cNvPr>
          <p:cNvSpPr>
            <a:spLocks noGrp="1"/>
          </p:cNvSpPr>
          <p:nvPr/>
        </p:nvSpPr>
        <p:spPr>
          <a:xfrm>
            <a:off x="6877050" y="3238500"/>
            <a:ext cx="1695450" cy="1333500"/>
          </a:xfrm>
          <a:prstGeom prst="rect">
            <a:avLst/>
          </a:prstGeom>
          <a:solidFill>
            <a:srgbClr val="FFFFFF"/>
          </a:solidFill>
          <a:ln w="9525">
            <a:solidFill>
              <a:srgbClr val="D2C1A9"/>
            </a:solidFill>
            <a:prstDash val="solid"/>
          </a:ln>
        </p:spPr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33DD2001-A523-49D2-A7FF-D64CF8ABA50B}"/>
              </a:ext>
            </a:extLst>
          </p:cNvPr>
          <p:cNvSpPr>
            <a:spLocks noGrp="1"/>
          </p:cNvSpPr>
          <p:nvPr/>
        </p:nvSpPr>
        <p:spPr>
          <a:xfrm>
            <a:off x="7048500" y="3390900"/>
            <a:ext cx="5143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75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rPr>
              <a:t>04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11F5CCE-E422-47C3-A08A-E400C13A2DF8}"/>
              </a:ext>
            </a:extLst>
          </p:cNvPr>
          <p:cNvSpPr>
            <a:spLocks noGrp="1"/>
          </p:cNvSpPr>
          <p:nvPr/>
        </p:nvSpPr>
        <p:spPr>
          <a:xfrm>
            <a:off x="7048500" y="3714750"/>
            <a:ext cx="13335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425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接口与服务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86880F08-E6A7-4D99-83BF-BF3A479FF245}"/>
              </a:ext>
            </a:extLst>
          </p:cNvPr>
          <p:cNvSpPr>
            <a:spLocks noGrp="1"/>
          </p:cNvSpPr>
          <p:nvPr/>
        </p:nvSpPr>
        <p:spPr>
          <a:xfrm>
            <a:off x="7048500" y="4057650"/>
            <a:ext cx="133350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0">
                <a:solidFill>
                  <a:srgbClr val="66707C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900" b="0">
                <a:solidFill>
                  <a:srgbClr val="66707C"/>
                </a:solidFill>
                <a:latin typeface="Microsoft YaHei UI"/>
                <a:ea typeface="Microsoft YaHei UI"/>
                <a:cs typeface="Microsoft YaHei UI"/>
              </a:rPr>
              <a:t>请求器、权限、验证码、支付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36DFBCCD-0D30-430B-9E69-393260598E51}"/>
              </a:ext>
            </a:extLst>
          </p:cNvPr>
          <p:cNvSpPr>
            <a:spLocks noGrp="1"/>
          </p:cNvSpPr>
          <p:nvPr/>
        </p:nvSpPr>
        <p:spPr>
          <a:xfrm>
            <a:off x="8877300" y="2895600"/>
            <a:ext cx="1695450" cy="1333500"/>
          </a:xfrm>
          <a:prstGeom prst="rect">
            <a:avLst/>
          </a:prstGeom>
          <a:solidFill>
            <a:srgbClr val="EFE2CF"/>
          </a:solidFill>
          <a:ln w="9525">
            <a:solidFill>
              <a:srgbClr val="D2C1A9"/>
            </a:solidFill>
            <a:prstDash val="solid"/>
          </a:ln>
        </p:spPr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9D740F72-57DF-4E51-818D-A4E5B357AF98}"/>
              </a:ext>
            </a:extLst>
          </p:cNvPr>
          <p:cNvSpPr>
            <a:spLocks noGrp="1"/>
          </p:cNvSpPr>
          <p:nvPr/>
        </p:nvSpPr>
        <p:spPr>
          <a:xfrm>
            <a:off x="9048750" y="3048000"/>
            <a:ext cx="514350" cy="285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875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rPr>
              <a:t>05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6A53D130-9B50-452D-B305-A47A451A5388}"/>
              </a:ext>
            </a:extLst>
          </p:cNvPr>
          <p:cNvSpPr>
            <a:spLocks noGrp="1"/>
          </p:cNvSpPr>
          <p:nvPr/>
        </p:nvSpPr>
        <p:spPr>
          <a:xfrm>
            <a:off x="9048750" y="3371850"/>
            <a:ext cx="13335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1425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425" b="1" dirty="0" err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数据</a:t>
            </a:r>
            <a:r>
              <a:rPr lang="zh-CN" altLang="en-US" sz="1425" b="1" dirty="0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获取</a:t>
            </a:r>
            <a:r>
              <a:rPr lang="en-US" altLang="zh-CN" sz="1425" b="1" dirty="0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/</a:t>
            </a:r>
            <a:r>
              <a:rPr sz="1425" b="1" dirty="0" err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处理</a:t>
            </a:r>
            <a:endParaRPr sz="1425" b="1" dirty="0">
              <a:solidFill>
                <a:srgbClr val="182334"/>
              </a:solidFill>
              <a:latin typeface="Microsoft YaHei UI"/>
              <a:ea typeface="Microsoft YaHei UI"/>
              <a:cs typeface="Microsoft YaHei UI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BD53FC5D-4002-42EF-840F-DE4F7FFBA1ED}"/>
              </a:ext>
            </a:extLst>
          </p:cNvPr>
          <p:cNvSpPr>
            <a:spLocks noGrp="1"/>
          </p:cNvSpPr>
          <p:nvPr/>
        </p:nvSpPr>
        <p:spPr>
          <a:xfrm>
            <a:off x="9048750" y="3714750"/>
            <a:ext cx="133350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defRPr sz="900" b="0">
                <a:solidFill>
                  <a:srgbClr val="66707C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lang="zh-CN" altLang="en-US" sz="900" b="0" dirty="0">
                <a:solidFill>
                  <a:srgbClr val="66707C"/>
                </a:solidFill>
                <a:latin typeface="Microsoft YaHei UI"/>
                <a:ea typeface="Microsoft YaHei UI"/>
                <a:cs typeface="Microsoft YaHei UI"/>
              </a:rPr>
              <a:t>网络爬虫、</a:t>
            </a:r>
            <a:r>
              <a:rPr sz="900" b="0" dirty="0">
                <a:solidFill>
                  <a:srgbClr val="66707C"/>
                </a:solidFill>
                <a:latin typeface="Microsoft YaHei UI"/>
                <a:ea typeface="Microsoft YaHei UI"/>
                <a:cs typeface="Microsoft YaHei UI"/>
              </a:rPr>
              <a:t>Excel/</a:t>
            </a:r>
            <a:r>
              <a:rPr sz="900" b="0" dirty="0" err="1">
                <a:solidFill>
                  <a:srgbClr val="66707C"/>
                </a:solidFill>
                <a:latin typeface="Microsoft YaHei UI"/>
                <a:ea typeface="Microsoft YaHei UI"/>
                <a:cs typeface="Microsoft YaHei UI"/>
              </a:rPr>
              <a:t>CSV、成本模型、盈亏计算</a:t>
            </a:r>
            <a:endParaRPr sz="900" b="0" dirty="0">
              <a:solidFill>
                <a:srgbClr val="66707C"/>
              </a:solidFill>
              <a:latin typeface="Microsoft YaHei UI"/>
              <a:ea typeface="Microsoft YaHei UI"/>
              <a:cs typeface="Microsoft YaHei UI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2245973C-7E6C-9352-71DA-05C1C874EBE1}"/>
              </a:ext>
            </a:extLst>
          </p:cNvPr>
          <p:cNvSpPr>
            <a:spLocks noGrp="1"/>
          </p:cNvSpPr>
          <p:nvPr/>
        </p:nvSpPr>
        <p:spPr>
          <a:xfrm>
            <a:off x="1519103" y="5807965"/>
            <a:ext cx="8153400" cy="552450"/>
          </a:xfrm>
          <a:prstGeom prst="rect">
            <a:avLst/>
          </a:prstGeom>
          <a:solidFill>
            <a:srgbClr val="0D17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DF8BD3F6-EE8D-4993-6EC7-04A07D6AE1F4}"/>
              </a:ext>
            </a:extLst>
          </p:cNvPr>
          <p:cNvSpPr>
            <a:spLocks noGrp="1"/>
          </p:cNvSpPr>
          <p:nvPr/>
        </p:nvSpPr>
        <p:spPr>
          <a:xfrm>
            <a:off x="1728653" y="5941315"/>
            <a:ext cx="77343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lang="zh-CN" altLang="en-US" sz="1650" b="1" dirty="0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rPr>
              <a:t>培训目标不是听完课，而是能独立完成一个小功能并提交合格代码。</a:t>
            </a:r>
          </a:p>
        </p:txBody>
      </p:sp>
    </p:spTree>
    <p:extLst>
      <p:ext uri="{BB962C8B-B14F-4D97-AF65-F5344CB8AC3E}">
        <p14:creationId xmlns:p14="http://schemas.microsoft.com/office/powerpoint/2010/main" val="1805772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>
            <a:extLst>
              <a:ext uri="{FF2B5EF4-FFF2-40B4-BE49-F238E27FC236}">
                <a16:creationId xmlns:a16="http://schemas.microsoft.com/office/drawing/2014/main" id="{6A2B1147-AADF-495F-9C85-56AB00F39A4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17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DB731D1-B1AE-4765-845B-FB22410FFDE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7DD3C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0D5CD43-4D4C-44E0-9702-56F58C0D10C7}"/>
              </a:ext>
            </a:extLst>
          </p:cNvPr>
          <p:cNvSpPr>
            <a:spLocks noGrp="1"/>
          </p:cNvSpPr>
          <p:nvPr/>
        </p:nvSpPr>
        <p:spPr>
          <a:xfrm>
            <a:off x="10953750" y="133350"/>
            <a:ext cx="1238250" cy="6724650"/>
          </a:xfrm>
          <a:prstGeom prst="rect">
            <a:avLst/>
          </a:prstGeom>
          <a:solidFill>
            <a:srgbClr val="102236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page-8">
            <a:extLst>
              <a:ext uri="{FF2B5EF4-FFF2-40B4-BE49-F238E27FC236}">
                <a16:creationId xmlns:a16="http://schemas.microsoft.com/office/drawing/2014/main" id="{38EACBF9-03B9-43BB-ACF6-1AD4A91FB4F4}"/>
              </a:ext>
            </a:extLst>
          </p:cNvPr>
          <p:cNvSpPr>
            <a:spLocks noGrp="1"/>
          </p:cNvSpPr>
          <p:nvPr/>
        </p:nvSpPr>
        <p:spPr>
          <a:xfrm>
            <a:off x="10668000" y="304800"/>
            <a:ext cx="7429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125" b="1">
                <a:solidFill>
                  <a:srgbClr val="B8C6D9"/>
                </a:solidFill>
                <a:latin typeface="Aptos Display"/>
                <a:ea typeface="Aptos Display"/>
                <a:cs typeface="Aptos Display"/>
              </a:defRPr>
            </a:pPr>
            <a:r>
              <a:rPr sz="1125" b="1">
                <a:solidFill>
                  <a:srgbClr val="B8C6D9"/>
                </a:solidFill>
                <a:latin typeface="Aptos Display"/>
                <a:ea typeface="Aptos Display"/>
                <a:cs typeface="Aptos Display"/>
              </a:rPr>
              <a:t>08</a:t>
            </a:r>
          </a:p>
        </p:txBody>
      </p:sp>
      <p:sp>
        <p:nvSpPr>
          <p:cNvPr id="5" name="kicker-8-marker">
            <a:extLst>
              <a:ext uri="{FF2B5EF4-FFF2-40B4-BE49-F238E27FC236}">
                <a16:creationId xmlns:a16="http://schemas.microsoft.com/office/drawing/2014/main" id="{B4AF3A12-D180-4E95-BE5E-2C942FFD9366}"/>
              </a:ext>
            </a:extLst>
          </p:cNvPr>
          <p:cNvSpPr>
            <a:spLocks noGrp="1"/>
          </p:cNvSpPr>
          <p:nvPr/>
        </p:nvSpPr>
        <p:spPr>
          <a:xfrm>
            <a:off x="609600" y="447675"/>
            <a:ext cx="114300" cy="114300"/>
          </a:xfrm>
          <a:prstGeom prst="rect">
            <a:avLst/>
          </a:prstGeom>
          <a:solidFill>
            <a:srgbClr val="F2C76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kicker-8-label">
            <a:extLst>
              <a:ext uri="{FF2B5EF4-FFF2-40B4-BE49-F238E27FC236}">
                <a16:creationId xmlns:a16="http://schemas.microsoft.com/office/drawing/2014/main" id="{65B73A20-FF72-4250-B770-462E12FE8F01}"/>
              </a:ext>
            </a:extLst>
          </p:cNvPr>
          <p:cNvSpPr>
            <a:spLocks noGrp="1"/>
          </p:cNvSpPr>
          <p:nvPr/>
        </p:nvSpPr>
        <p:spPr>
          <a:xfrm>
            <a:off x="819150" y="400050"/>
            <a:ext cx="3429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1050" b="1">
                <a:solidFill>
                  <a:srgbClr val="F2C76E"/>
                </a:solidFill>
                <a:latin typeface="Aptos Display"/>
                <a:ea typeface="Aptos Display"/>
                <a:cs typeface="Aptos Display"/>
              </a:defRPr>
            </a:pPr>
            <a:r>
              <a:rPr sz="1050" b="1">
                <a:solidFill>
                  <a:srgbClr val="F2C76E"/>
                </a:solidFill>
                <a:latin typeface="Aptos Display"/>
                <a:ea typeface="Aptos Display"/>
                <a:cs typeface="Aptos Display"/>
              </a:rPr>
              <a:t>WORK STYLE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FD423A8-D5E2-4423-A003-81B8533B790B}"/>
              </a:ext>
            </a:extLst>
          </p:cNvPr>
          <p:cNvSpPr>
            <a:spLocks noGrp="1"/>
          </p:cNvSpPr>
          <p:nvPr/>
        </p:nvSpPr>
        <p:spPr>
          <a:xfrm>
            <a:off x="609600" y="742950"/>
            <a:ext cx="8477250" cy="8191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57150" bIns="0" anchor="t"/>
          <a:lstStyle/>
          <a:p>
            <a:pPr algn="l">
              <a:defRPr sz="255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255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时间安排尽量自由，在寝室也能推进开发。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4E9F1D8-591B-405E-9C66-FE7F12CE2C82}"/>
              </a:ext>
            </a:extLst>
          </p:cNvPr>
          <p:cNvSpPr>
            <a:spLocks noGrp="1"/>
          </p:cNvSpPr>
          <p:nvPr/>
        </p:nvSpPr>
        <p:spPr>
          <a:xfrm>
            <a:off x="609600" y="1714500"/>
            <a:ext cx="7239000" cy="666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76200" bIns="0" anchor="t"/>
          <a:lstStyle/>
          <a:p>
            <a:pPr algn="l">
              <a:defRPr sz="142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42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任务会拆小、节奏会轻，适合利用晚自习后、周末和碎片时间提交改动；不会要求大家像全职一样投入。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DC35159-F97D-4C6B-8385-ABCABCF99216}"/>
              </a:ext>
            </a:extLst>
          </p:cNvPr>
          <p:cNvSpPr>
            <a:spLocks noGrp="1"/>
          </p:cNvSpPr>
          <p:nvPr/>
        </p:nvSpPr>
        <p:spPr>
          <a:xfrm>
            <a:off x="666750" y="3162300"/>
            <a:ext cx="1695450" cy="1162050"/>
          </a:xfrm>
          <a:prstGeom prst="rect">
            <a:avLst/>
          </a:prstGeom>
          <a:solidFill>
            <a:srgbClr val="111E2F"/>
          </a:solidFill>
          <a:ln w="9525">
            <a:solidFill>
              <a:srgbClr val="263B52"/>
            </a:solidFill>
            <a:prstDash val="solid"/>
          </a:ln>
        </p:spPr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6D366AE-FC08-4361-8274-A48B655C5EFB}"/>
              </a:ext>
            </a:extLst>
          </p:cNvPr>
          <p:cNvSpPr>
            <a:spLocks noGrp="1"/>
          </p:cNvSpPr>
          <p:nvPr/>
        </p:nvSpPr>
        <p:spPr>
          <a:xfrm>
            <a:off x="838200" y="3371850"/>
            <a:ext cx="13525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领一个小任务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EF2DDA4-6293-4EA5-9F67-64C429D6CE2D}"/>
              </a:ext>
            </a:extLst>
          </p:cNvPr>
          <p:cNvSpPr>
            <a:spLocks noGrp="1"/>
          </p:cNvSpPr>
          <p:nvPr/>
        </p:nvSpPr>
        <p:spPr>
          <a:xfrm>
            <a:off x="838200" y="3752850"/>
            <a:ext cx="13525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12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0" dirty="0" err="1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半小时能讲清目标</a:t>
            </a:r>
            <a:endParaRPr sz="1125" b="0" dirty="0">
              <a:solidFill>
                <a:srgbClr val="B8C6D9"/>
              </a:solidFill>
              <a:latin typeface="Microsoft YaHei UI"/>
              <a:ea typeface="Microsoft YaHei UI"/>
              <a:cs typeface="Microsoft YaHei UI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8346839-A266-4AE1-8D78-A7BD42DD503F}"/>
              </a:ext>
            </a:extLst>
          </p:cNvPr>
          <p:cNvSpPr>
            <a:spLocks noGrp="1"/>
          </p:cNvSpPr>
          <p:nvPr/>
        </p:nvSpPr>
        <p:spPr>
          <a:xfrm>
            <a:off x="2400300" y="3676650"/>
            <a:ext cx="323850" cy="76200"/>
          </a:xfrm>
          <a:prstGeom prst="rect">
            <a:avLst/>
          </a:prstGeom>
          <a:solidFill>
            <a:srgbClr val="F2C76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929A4ED-93F0-43C7-93F2-10240EFD118F}"/>
              </a:ext>
            </a:extLst>
          </p:cNvPr>
          <p:cNvSpPr>
            <a:spLocks noGrp="1"/>
          </p:cNvSpPr>
          <p:nvPr/>
        </p:nvSpPr>
        <p:spPr>
          <a:xfrm>
            <a:off x="2762250" y="3162300"/>
            <a:ext cx="1695450" cy="1162050"/>
          </a:xfrm>
          <a:prstGeom prst="rect">
            <a:avLst/>
          </a:prstGeom>
          <a:solidFill>
            <a:srgbClr val="16382F"/>
          </a:solidFill>
          <a:ln w="9525">
            <a:solidFill>
              <a:srgbClr val="367967"/>
            </a:solidFill>
            <a:prstDash val="solid"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6C740ABD-02BD-4603-BC41-2460A263ADEB}"/>
              </a:ext>
            </a:extLst>
          </p:cNvPr>
          <p:cNvSpPr>
            <a:spLocks noGrp="1"/>
          </p:cNvSpPr>
          <p:nvPr/>
        </p:nvSpPr>
        <p:spPr>
          <a:xfrm>
            <a:off x="2933700" y="3371850"/>
            <a:ext cx="13525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00" b="1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rPr>
              <a:t>在寝室开发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AC286E0-3EBE-4217-B97B-A1C8523B8AD2}"/>
              </a:ext>
            </a:extLst>
          </p:cNvPr>
          <p:cNvSpPr>
            <a:spLocks noGrp="1"/>
          </p:cNvSpPr>
          <p:nvPr/>
        </p:nvSpPr>
        <p:spPr>
          <a:xfrm>
            <a:off x="2933700" y="3752850"/>
            <a:ext cx="13525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12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lang="zh-CN" altLang="en-US" sz="1125" b="0" dirty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氛围轻松，</a:t>
            </a:r>
            <a:r>
              <a:rPr sz="1125" b="0" dirty="0" err="1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时间灵活</a:t>
            </a:r>
            <a:r>
              <a:rPr lang="zh-CN" altLang="en-US" sz="1125" b="0" dirty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，</a:t>
            </a:r>
            <a:r>
              <a:rPr sz="1125" b="0" dirty="0" err="1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不打卡</a:t>
            </a:r>
            <a:endParaRPr sz="1125" b="0" dirty="0">
              <a:solidFill>
                <a:srgbClr val="B8C6D9"/>
              </a:solidFill>
              <a:latin typeface="Microsoft YaHei UI"/>
              <a:ea typeface="Microsoft YaHei UI"/>
              <a:cs typeface="Microsoft YaHei UI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012F46C4-7566-4E7C-B0B6-624719D93365}"/>
              </a:ext>
            </a:extLst>
          </p:cNvPr>
          <p:cNvSpPr>
            <a:spLocks noGrp="1"/>
          </p:cNvSpPr>
          <p:nvPr/>
        </p:nvSpPr>
        <p:spPr>
          <a:xfrm>
            <a:off x="4495800" y="3676650"/>
            <a:ext cx="323850" cy="76200"/>
          </a:xfrm>
          <a:prstGeom prst="rect">
            <a:avLst/>
          </a:prstGeom>
          <a:solidFill>
            <a:srgbClr val="F2C76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17E76CE-D7AF-406A-B017-B274DB9891CC}"/>
              </a:ext>
            </a:extLst>
          </p:cNvPr>
          <p:cNvSpPr>
            <a:spLocks noGrp="1"/>
          </p:cNvSpPr>
          <p:nvPr/>
        </p:nvSpPr>
        <p:spPr>
          <a:xfrm>
            <a:off x="4857750" y="3162300"/>
            <a:ext cx="1695450" cy="1162050"/>
          </a:xfrm>
          <a:prstGeom prst="rect">
            <a:avLst/>
          </a:prstGeom>
          <a:solidFill>
            <a:srgbClr val="111E2F"/>
          </a:solidFill>
          <a:ln w="9525">
            <a:solidFill>
              <a:srgbClr val="263B52"/>
            </a:solidFill>
            <a:prstDash val="solid"/>
          </a:ln>
        </p:spPr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866473A6-B902-46B9-9B60-0B255D214FAC}"/>
              </a:ext>
            </a:extLst>
          </p:cNvPr>
          <p:cNvSpPr>
            <a:spLocks noGrp="1"/>
          </p:cNvSpPr>
          <p:nvPr/>
        </p:nvSpPr>
        <p:spPr>
          <a:xfrm>
            <a:off x="5029200" y="3371850"/>
            <a:ext cx="13525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提交 PR/截图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3275D15-A453-4A19-8D9D-EBDC6A0A7237}"/>
              </a:ext>
            </a:extLst>
          </p:cNvPr>
          <p:cNvSpPr>
            <a:spLocks noGrp="1"/>
          </p:cNvSpPr>
          <p:nvPr/>
        </p:nvSpPr>
        <p:spPr>
          <a:xfrm>
            <a:off x="5029200" y="3752850"/>
            <a:ext cx="13525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12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代码或效果可复查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29513BE1-9FFD-4109-AC80-0EEE35FCA477}"/>
              </a:ext>
            </a:extLst>
          </p:cNvPr>
          <p:cNvSpPr>
            <a:spLocks noGrp="1"/>
          </p:cNvSpPr>
          <p:nvPr/>
        </p:nvSpPr>
        <p:spPr>
          <a:xfrm>
            <a:off x="6591300" y="3676650"/>
            <a:ext cx="323850" cy="76200"/>
          </a:xfrm>
          <a:prstGeom prst="rect">
            <a:avLst/>
          </a:prstGeom>
          <a:solidFill>
            <a:srgbClr val="F2C76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3B52B1B1-64E7-4172-82F0-21A86500924C}"/>
              </a:ext>
            </a:extLst>
          </p:cNvPr>
          <p:cNvSpPr>
            <a:spLocks noGrp="1"/>
          </p:cNvSpPr>
          <p:nvPr/>
        </p:nvSpPr>
        <p:spPr>
          <a:xfrm>
            <a:off x="6953250" y="3162300"/>
            <a:ext cx="1695450" cy="1162050"/>
          </a:xfrm>
          <a:prstGeom prst="rect">
            <a:avLst/>
          </a:prstGeom>
          <a:solidFill>
            <a:srgbClr val="111E2F"/>
          </a:solidFill>
          <a:ln w="9525">
            <a:solidFill>
              <a:srgbClr val="263B52"/>
            </a:solidFill>
            <a:prstDash val="solid"/>
          </a:ln>
        </p:spPr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5A272023-993D-4840-98DB-849721E3F389}"/>
              </a:ext>
            </a:extLst>
          </p:cNvPr>
          <p:cNvSpPr>
            <a:spLocks noGrp="1"/>
          </p:cNvSpPr>
          <p:nvPr/>
        </p:nvSpPr>
        <p:spPr>
          <a:xfrm>
            <a:off x="7124700" y="3371850"/>
            <a:ext cx="13525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一起 Review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8604DF48-6DB9-4998-98AE-BA0017EBC610}"/>
              </a:ext>
            </a:extLst>
          </p:cNvPr>
          <p:cNvSpPr>
            <a:spLocks noGrp="1"/>
          </p:cNvSpPr>
          <p:nvPr/>
        </p:nvSpPr>
        <p:spPr>
          <a:xfrm>
            <a:off x="7124700" y="3752850"/>
            <a:ext cx="13525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12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指出问题，也讲原因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D60871FB-3481-4877-97C4-F725A5A9F5B5}"/>
              </a:ext>
            </a:extLst>
          </p:cNvPr>
          <p:cNvSpPr>
            <a:spLocks noGrp="1"/>
          </p:cNvSpPr>
          <p:nvPr/>
        </p:nvSpPr>
        <p:spPr>
          <a:xfrm>
            <a:off x="8686800" y="3676650"/>
            <a:ext cx="323850" cy="76200"/>
          </a:xfrm>
          <a:prstGeom prst="rect">
            <a:avLst/>
          </a:prstGeom>
          <a:solidFill>
            <a:srgbClr val="F2C76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E7B58B5A-765D-4A4E-A40D-9AABEFA7988A}"/>
              </a:ext>
            </a:extLst>
          </p:cNvPr>
          <p:cNvSpPr>
            <a:spLocks noGrp="1"/>
          </p:cNvSpPr>
          <p:nvPr/>
        </p:nvSpPr>
        <p:spPr>
          <a:xfrm>
            <a:off x="9048750" y="3162300"/>
            <a:ext cx="1695450" cy="1162050"/>
          </a:xfrm>
          <a:prstGeom prst="rect">
            <a:avLst/>
          </a:prstGeom>
          <a:solidFill>
            <a:srgbClr val="111E2F"/>
          </a:solidFill>
          <a:ln w="9525">
            <a:solidFill>
              <a:srgbClr val="263B52"/>
            </a:solidFill>
            <a:prstDash val="solid"/>
          </a:ln>
        </p:spPr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A5F68B0B-0E57-4CC7-994C-4EDDF80BEBED}"/>
              </a:ext>
            </a:extLst>
          </p:cNvPr>
          <p:cNvSpPr>
            <a:spLocks noGrp="1"/>
          </p:cNvSpPr>
          <p:nvPr/>
        </p:nvSpPr>
        <p:spPr>
          <a:xfrm>
            <a:off x="9220200" y="3371850"/>
            <a:ext cx="1352550" cy="2476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5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500" b="1">
                <a:solidFill>
                  <a:srgbClr val="EAF2F8"/>
                </a:solidFill>
                <a:latin typeface="Microsoft YaHei UI"/>
                <a:ea typeface="Microsoft YaHei UI"/>
                <a:cs typeface="Microsoft YaHei UI"/>
              </a:rPr>
              <a:t>合并并记录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91DCF74C-92D1-4419-A58A-E4E843670A50}"/>
              </a:ext>
            </a:extLst>
          </p:cNvPr>
          <p:cNvSpPr>
            <a:spLocks noGrp="1"/>
          </p:cNvSpPr>
          <p:nvPr/>
        </p:nvSpPr>
        <p:spPr>
          <a:xfrm>
            <a:off x="9220200" y="3752850"/>
            <a:ext cx="1352550" cy="3238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12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形成可积累成果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AA676590-D7B2-4F94-A9BE-9A592BFB9719}"/>
              </a:ext>
            </a:extLst>
          </p:cNvPr>
          <p:cNvSpPr>
            <a:spLocks noGrp="1"/>
          </p:cNvSpPr>
          <p:nvPr/>
        </p:nvSpPr>
        <p:spPr>
          <a:xfrm>
            <a:off x="1447800" y="5334000"/>
            <a:ext cx="1714500" cy="323850"/>
          </a:xfrm>
          <a:prstGeom prst="rect">
            <a:avLst/>
          </a:prstGeom>
          <a:solidFill>
            <a:srgbClr val="6EA8F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75CD2B1B-A510-4F74-9655-AB9FEBDB1E73}"/>
              </a:ext>
            </a:extLst>
          </p:cNvPr>
          <p:cNvSpPr>
            <a:spLocks noGrp="1"/>
          </p:cNvSpPr>
          <p:nvPr/>
        </p:nvSpPr>
        <p:spPr>
          <a:xfrm>
            <a:off x="1562100" y="5381625"/>
            <a:ext cx="14859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1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rPr>
              <a:t>任务会拆小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AA6F2EC6-F47C-4028-9C75-5AFD247C475C}"/>
              </a:ext>
            </a:extLst>
          </p:cNvPr>
          <p:cNvSpPr>
            <a:spLocks noGrp="1"/>
          </p:cNvSpPr>
          <p:nvPr/>
        </p:nvSpPr>
        <p:spPr>
          <a:xfrm>
            <a:off x="3676650" y="5334000"/>
            <a:ext cx="1714500" cy="323850"/>
          </a:xfrm>
          <a:prstGeom prst="rect">
            <a:avLst/>
          </a:prstGeom>
          <a:solidFill>
            <a:srgbClr val="F2C76E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35B3781C-8FFD-41BE-8B61-D7B0441148FE}"/>
              </a:ext>
            </a:extLst>
          </p:cNvPr>
          <p:cNvSpPr>
            <a:spLocks noGrp="1"/>
          </p:cNvSpPr>
          <p:nvPr/>
        </p:nvSpPr>
        <p:spPr>
          <a:xfrm>
            <a:off x="3790950" y="5381625"/>
            <a:ext cx="14859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1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rPr>
              <a:t>不会天天催进度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E9B2BDDD-8D6D-49F3-B234-DE8BF092F3D3}"/>
              </a:ext>
            </a:extLst>
          </p:cNvPr>
          <p:cNvSpPr>
            <a:spLocks noGrp="1"/>
          </p:cNvSpPr>
          <p:nvPr/>
        </p:nvSpPr>
        <p:spPr>
          <a:xfrm>
            <a:off x="5905500" y="5334000"/>
            <a:ext cx="1714500" cy="323850"/>
          </a:xfrm>
          <a:prstGeom prst="rect">
            <a:avLst/>
          </a:prstGeom>
          <a:solidFill>
            <a:srgbClr val="7DD3C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81764E6A-2D7C-44DF-9EF9-0D1C7B9948C9}"/>
              </a:ext>
            </a:extLst>
          </p:cNvPr>
          <p:cNvSpPr>
            <a:spLocks noGrp="1"/>
          </p:cNvSpPr>
          <p:nvPr/>
        </p:nvSpPr>
        <p:spPr>
          <a:xfrm>
            <a:off x="6019800" y="5381625"/>
            <a:ext cx="14859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1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1" dirty="0" err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rPr>
              <a:t>遇到卡点</a:t>
            </a:r>
            <a:r>
              <a:rPr lang="zh-CN" altLang="en-US" sz="1125" b="1" dirty="0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rPr>
              <a:t>问题随时提问</a:t>
            </a:r>
            <a:endParaRPr sz="1125" b="1" dirty="0">
              <a:solidFill>
                <a:srgbClr val="0D1724"/>
              </a:solidFill>
              <a:latin typeface="Microsoft YaHei UI"/>
              <a:ea typeface="Microsoft YaHei UI"/>
              <a:cs typeface="Microsoft YaHei UI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C21BD5B1-29E6-430E-B595-F1C89804986A}"/>
              </a:ext>
            </a:extLst>
          </p:cNvPr>
          <p:cNvSpPr>
            <a:spLocks noGrp="1"/>
          </p:cNvSpPr>
          <p:nvPr/>
        </p:nvSpPr>
        <p:spPr>
          <a:xfrm>
            <a:off x="8134350" y="5334000"/>
            <a:ext cx="1714500" cy="323850"/>
          </a:xfrm>
          <a:prstGeom prst="rect">
            <a:avLst/>
          </a:prstGeom>
          <a:solidFill>
            <a:srgbClr val="F57C73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8F15AF1C-569D-4422-AA48-6061EDC27877}"/>
              </a:ext>
            </a:extLst>
          </p:cNvPr>
          <p:cNvSpPr>
            <a:spLocks noGrp="1"/>
          </p:cNvSpPr>
          <p:nvPr/>
        </p:nvSpPr>
        <p:spPr>
          <a:xfrm>
            <a:off x="8248650" y="5381625"/>
            <a:ext cx="14859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ctr">
              <a:defRPr sz="1125" b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1" dirty="0" err="1">
                <a:solidFill>
                  <a:srgbClr val="0D1724"/>
                </a:solidFill>
                <a:latin typeface="Microsoft YaHei UI"/>
                <a:ea typeface="Microsoft YaHei UI"/>
                <a:cs typeface="Microsoft YaHei UI"/>
              </a:rPr>
              <a:t>做出来就算有效贡献</a:t>
            </a:r>
            <a:endParaRPr sz="1125" b="1" dirty="0">
              <a:solidFill>
                <a:srgbClr val="0D1724"/>
              </a:solidFill>
              <a:latin typeface="Microsoft YaHei UI"/>
              <a:ea typeface="Microsoft YaHei UI"/>
              <a:cs typeface="Microsoft YaHei UI"/>
            </a:endParaRPr>
          </a:p>
        </p:txBody>
      </p:sp>
    </p:spTree>
    <p:extLst>
      <p:ext uri="{BB962C8B-B14F-4D97-AF65-F5344CB8AC3E}">
        <p14:creationId xmlns:p14="http://schemas.microsoft.com/office/powerpoint/2010/main" val="824797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>
            <a:extLst>
              <a:ext uri="{FF2B5EF4-FFF2-40B4-BE49-F238E27FC236}">
                <a16:creationId xmlns:a16="http://schemas.microsoft.com/office/drawing/2014/main" id="{9E7FD724-39D8-4F96-98C2-B6C74FA1C65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1E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A89F600-8CD5-46BB-88C9-1905BA46E2F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133350"/>
          </a:xfrm>
          <a:prstGeom prst="rect">
            <a:avLst/>
          </a:prstGeom>
          <a:solidFill>
            <a:srgbClr val="0D17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0A64669-EE8C-4C66-9493-268FB20B17A9}"/>
              </a:ext>
            </a:extLst>
          </p:cNvPr>
          <p:cNvSpPr>
            <a:spLocks noGrp="1"/>
          </p:cNvSpPr>
          <p:nvPr/>
        </p:nvSpPr>
        <p:spPr>
          <a:xfrm>
            <a:off x="10839450" y="133350"/>
            <a:ext cx="1352550" cy="6724650"/>
          </a:xfrm>
          <a:prstGeom prst="rect">
            <a:avLst/>
          </a:prstGeom>
          <a:solidFill>
            <a:srgbClr val="EEE6D8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page-9">
            <a:extLst>
              <a:ext uri="{FF2B5EF4-FFF2-40B4-BE49-F238E27FC236}">
                <a16:creationId xmlns:a16="http://schemas.microsoft.com/office/drawing/2014/main" id="{DC80AF60-67DF-4CF5-9A6A-DBA2908830E9}"/>
              </a:ext>
            </a:extLst>
          </p:cNvPr>
          <p:cNvSpPr>
            <a:spLocks noGrp="1"/>
          </p:cNvSpPr>
          <p:nvPr/>
        </p:nvSpPr>
        <p:spPr>
          <a:xfrm>
            <a:off x="10668000" y="304800"/>
            <a:ext cx="7429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defRPr sz="1125" b="1">
                <a:solidFill>
                  <a:srgbClr val="536174"/>
                </a:solidFill>
                <a:latin typeface="Aptos Display"/>
                <a:ea typeface="Aptos Display"/>
                <a:cs typeface="Aptos Display"/>
              </a:defRPr>
            </a:pPr>
            <a:r>
              <a:rPr sz="1125" b="1">
                <a:solidFill>
                  <a:srgbClr val="536174"/>
                </a:solidFill>
                <a:latin typeface="Aptos Display"/>
                <a:ea typeface="Aptos Display"/>
                <a:cs typeface="Aptos Display"/>
              </a:rPr>
              <a:t>09</a:t>
            </a:r>
          </a:p>
        </p:txBody>
      </p:sp>
      <p:sp>
        <p:nvSpPr>
          <p:cNvPr id="5" name="kicker-9-marker">
            <a:extLst>
              <a:ext uri="{FF2B5EF4-FFF2-40B4-BE49-F238E27FC236}">
                <a16:creationId xmlns:a16="http://schemas.microsoft.com/office/drawing/2014/main" id="{49F974B6-A2A1-4C46-80A8-37C6D1F928DB}"/>
              </a:ext>
            </a:extLst>
          </p:cNvPr>
          <p:cNvSpPr>
            <a:spLocks noGrp="1"/>
          </p:cNvSpPr>
          <p:nvPr/>
        </p:nvSpPr>
        <p:spPr>
          <a:xfrm>
            <a:off x="609600" y="447675"/>
            <a:ext cx="114300" cy="114300"/>
          </a:xfrm>
          <a:prstGeom prst="rect">
            <a:avLst/>
          </a:prstGeom>
          <a:solidFill>
            <a:srgbClr val="F57C73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kicker-9-label">
            <a:extLst>
              <a:ext uri="{FF2B5EF4-FFF2-40B4-BE49-F238E27FC236}">
                <a16:creationId xmlns:a16="http://schemas.microsoft.com/office/drawing/2014/main" id="{A3AA5D95-23D3-441F-BC23-42C876443B72}"/>
              </a:ext>
            </a:extLst>
          </p:cNvPr>
          <p:cNvSpPr>
            <a:spLocks noGrp="1"/>
          </p:cNvSpPr>
          <p:nvPr/>
        </p:nvSpPr>
        <p:spPr>
          <a:xfrm>
            <a:off x="819150" y="400050"/>
            <a:ext cx="34290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10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defRPr>
            </a:pPr>
            <a:r>
              <a:rPr sz="1050" b="1">
                <a:solidFill>
                  <a:srgbClr val="F57C73"/>
                </a:solidFill>
                <a:latin typeface="Aptos Display"/>
                <a:ea typeface="Aptos Display"/>
                <a:cs typeface="Aptos Display"/>
              </a:rPr>
              <a:t>ROLES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A74EB86-6CE4-4051-B865-146C9506E2C9}"/>
              </a:ext>
            </a:extLst>
          </p:cNvPr>
          <p:cNvSpPr>
            <a:spLocks noGrp="1"/>
          </p:cNvSpPr>
          <p:nvPr/>
        </p:nvSpPr>
        <p:spPr>
          <a:xfrm>
            <a:off x="609600" y="742950"/>
            <a:ext cx="8477250" cy="8191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57150" bIns="0" anchor="t"/>
          <a:lstStyle/>
          <a:p>
            <a:pPr algn="l">
              <a:defRPr sz="255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255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无论基础强弱，都有可以进入的任务入口。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3710896-CE1D-4A7F-8C5C-FD4DDC0B06F8}"/>
              </a:ext>
            </a:extLst>
          </p:cNvPr>
          <p:cNvSpPr>
            <a:spLocks noGrp="1"/>
          </p:cNvSpPr>
          <p:nvPr/>
        </p:nvSpPr>
        <p:spPr>
          <a:xfrm>
            <a:off x="609600" y="1714500"/>
            <a:ext cx="7239000" cy="6667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76200" bIns="0" anchor="t"/>
          <a:lstStyle/>
          <a:p>
            <a:pPr algn="l">
              <a:defRPr sz="1425" b="0">
                <a:solidFill>
                  <a:srgbClr val="55606E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425" b="0">
                <a:solidFill>
                  <a:srgbClr val="55606E"/>
                </a:solidFill>
                <a:latin typeface="Microsoft YaHei UI"/>
                <a:ea typeface="Microsoft YaHei UI"/>
                <a:cs typeface="Microsoft YaHei UI"/>
              </a:rPr>
              <a:t>能写 C# 的同学可以直接做功能；刚入门的同学可以先做 UI、测试、文档、Bug 复现和数据样例。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3B1A466-2044-4114-9CA7-97DD1B379640}"/>
              </a:ext>
            </a:extLst>
          </p:cNvPr>
          <p:cNvSpPr>
            <a:spLocks noGrp="1"/>
          </p:cNvSpPr>
          <p:nvPr/>
        </p:nvSpPr>
        <p:spPr>
          <a:xfrm>
            <a:off x="723900" y="2647950"/>
            <a:ext cx="2209800" cy="2476500"/>
          </a:xfrm>
          <a:prstGeom prst="rect">
            <a:avLst/>
          </a:prstGeom>
          <a:solidFill>
            <a:srgbClr val="0D1724"/>
          </a:solidFill>
          <a:ln w="9525">
            <a:solidFill>
              <a:srgbClr val="7DD3C7"/>
            </a:solidFill>
            <a:prstDash val="solid"/>
          </a:ln>
        </p:spPr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1D6C53D-6C28-4DB1-B5EB-CC6502B9088F}"/>
              </a:ext>
            </a:extLst>
          </p:cNvPr>
          <p:cNvSpPr>
            <a:spLocks noGrp="1"/>
          </p:cNvSpPr>
          <p:nvPr/>
        </p:nvSpPr>
        <p:spPr>
          <a:xfrm>
            <a:off x="914400" y="2876550"/>
            <a:ext cx="180975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650" b="1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rPr>
              <a:t>UI / 客户端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78708F8-9152-458B-838F-0E9416CDCBE4}"/>
              </a:ext>
            </a:extLst>
          </p:cNvPr>
          <p:cNvSpPr>
            <a:spLocks noGrp="1"/>
          </p:cNvSpPr>
          <p:nvPr/>
        </p:nvSpPr>
        <p:spPr>
          <a:xfrm>
            <a:off x="952500" y="3448050"/>
            <a:ext cx="17526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275" b="0">
                <a:solidFill>
                  <a:srgbClr val="B8C6D9"/>
                </a:solidFill>
                <a:latin typeface="Microsoft YaHei UI"/>
                <a:ea typeface="Microsoft YaHei UI"/>
                <a:cs typeface="Microsoft YaHei UI"/>
              </a:rPr>
              <a:t>WinUI 页面、交互、图表、安装体验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3BE48CEE-419E-488E-B247-122498A30434}"/>
              </a:ext>
            </a:extLst>
          </p:cNvPr>
          <p:cNvSpPr>
            <a:spLocks noGrp="1"/>
          </p:cNvSpPr>
          <p:nvPr/>
        </p:nvSpPr>
        <p:spPr>
          <a:xfrm>
            <a:off x="914400" y="4457700"/>
            <a:ext cx="18097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125" b="1">
                <a:solidFill>
                  <a:srgbClr val="F2C76E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1">
                <a:solidFill>
                  <a:srgbClr val="F2C76E"/>
                </a:solidFill>
                <a:latin typeface="Microsoft YaHei UI"/>
                <a:ea typeface="Microsoft YaHei UI"/>
                <a:cs typeface="Microsoft YaHei UI"/>
              </a:rPr>
              <a:t>适合：喜欢可视化效果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5CB20BD-FD26-4310-A7AE-2D9741A02848}"/>
              </a:ext>
            </a:extLst>
          </p:cNvPr>
          <p:cNvSpPr>
            <a:spLocks noGrp="1"/>
          </p:cNvSpPr>
          <p:nvPr/>
        </p:nvSpPr>
        <p:spPr>
          <a:xfrm>
            <a:off x="3352800" y="2647950"/>
            <a:ext cx="2209800" cy="2476500"/>
          </a:xfrm>
          <a:prstGeom prst="rect">
            <a:avLst/>
          </a:prstGeom>
          <a:solidFill>
            <a:srgbClr val="FFFFFF"/>
          </a:solidFill>
          <a:ln w="9525">
            <a:solidFill>
              <a:srgbClr val="D7C8B4"/>
            </a:solidFill>
            <a:prstDash val="solid"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712F60C-D665-49F9-946A-60E995AA677A}"/>
              </a:ext>
            </a:extLst>
          </p:cNvPr>
          <p:cNvSpPr>
            <a:spLocks noGrp="1"/>
          </p:cNvSpPr>
          <p:nvPr/>
        </p:nvSpPr>
        <p:spPr>
          <a:xfrm>
            <a:off x="3543300" y="2876550"/>
            <a:ext cx="180975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65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后端 / 接口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CF0600A-B00B-41EE-B655-610005A86E01}"/>
              </a:ext>
            </a:extLst>
          </p:cNvPr>
          <p:cNvSpPr>
            <a:spLocks noGrp="1"/>
          </p:cNvSpPr>
          <p:nvPr/>
        </p:nvSpPr>
        <p:spPr>
          <a:xfrm>
            <a:off x="3581400" y="3448050"/>
            <a:ext cx="17526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5E6875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275" b="0">
                <a:solidFill>
                  <a:srgbClr val="5E6875"/>
                </a:solidFill>
                <a:latin typeface="Microsoft YaHei UI"/>
                <a:ea typeface="Microsoft YaHei UI"/>
                <a:cs typeface="Microsoft YaHei UI"/>
              </a:rPr>
              <a:t>用户、店铺、套餐、权限、下载与支付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BAB4E03-80D4-473C-987F-483C10647851}"/>
              </a:ext>
            </a:extLst>
          </p:cNvPr>
          <p:cNvSpPr>
            <a:spLocks noGrp="1"/>
          </p:cNvSpPr>
          <p:nvPr/>
        </p:nvSpPr>
        <p:spPr>
          <a:xfrm>
            <a:off x="3543300" y="4457700"/>
            <a:ext cx="18097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125" b="1">
                <a:solidFill>
                  <a:srgbClr val="F57C73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1">
                <a:solidFill>
                  <a:srgbClr val="F57C73"/>
                </a:solidFill>
                <a:latin typeface="Microsoft YaHei UI"/>
                <a:ea typeface="Microsoft YaHei UI"/>
                <a:cs typeface="Microsoft YaHei UI"/>
              </a:rPr>
              <a:t>适合：想练服务端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BCD75A06-D117-4E42-B6FA-65795FEF53E9}"/>
              </a:ext>
            </a:extLst>
          </p:cNvPr>
          <p:cNvSpPr>
            <a:spLocks noGrp="1"/>
          </p:cNvSpPr>
          <p:nvPr/>
        </p:nvSpPr>
        <p:spPr>
          <a:xfrm>
            <a:off x="5981700" y="2647950"/>
            <a:ext cx="2209800" cy="2476500"/>
          </a:xfrm>
          <a:prstGeom prst="rect">
            <a:avLst/>
          </a:prstGeom>
          <a:solidFill>
            <a:srgbClr val="FFFFFF"/>
          </a:solidFill>
          <a:ln w="9525">
            <a:solidFill>
              <a:srgbClr val="D7C8B4"/>
            </a:solidFill>
            <a:prstDash val="solid"/>
          </a:ln>
        </p:spPr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8458166-AE54-4B43-A2AC-F851D0AB3185}"/>
              </a:ext>
            </a:extLst>
          </p:cNvPr>
          <p:cNvSpPr>
            <a:spLocks noGrp="1"/>
          </p:cNvSpPr>
          <p:nvPr/>
        </p:nvSpPr>
        <p:spPr>
          <a:xfrm>
            <a:off x="6172200" y="2876550"/>
            <a:ext cx="180975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65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数据处理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C1B39D73-0FD6-4872-A3F4-0DC0912E90BA}"/>
              </a:ext>
            </a:extLst>
          </p:cNvPr>
          <p:cNvSpPr>
            <a:spLocks noGrp="1"/>
          </p:cNvSpPr>
          <p:nvPr/>
        </p:nvSpPr>
        <p:spPr>
          <a:xfrm>
            <a:off x="6210300" y="3448050"/>
            <a:ext cx="17526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5E6875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275" b="0">
                <a:solidFill>
                  <a:srgbClr val="5E6875"/>
                </a:solidFill>
                <a:latin typeface="Microsoft YaHei UI"/>
                <a:ea typeface="Microsoft YaHei UI"/>
                <a:cs typeface="Microsoft YaHei UI"/>
              </a:rPr>
              <a:t>Excel/CSV、成本模型、盈亏规则、异常判断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09253B7-64ED-4FD7-81C8-3770C698FB08}"/>
              </a:ext>
            </a:extLst>
          </p:cNvPr>
          <p:cNvSpPr>
            <a:spLocks noGrp="1"/>
          </p:cNvSpPr>
          <p:nvPr/>
        </p:nvSpPr>
        <p:spPr>
          <a:xfrm>
            <a:off x="6172200" y="4457700"/>
            <a:ext cx="18097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125" b="1">
                <a:solidFill>
                  <a:srgbClr val="F57C73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1">
                <a:solidFill>
                  <a:srgbClr val="F57C73"/>
                </a:solidFill>
                <a:latin typeface="Microsoft YaHei UI"/>
                <a:ea typeface="Microsoft YaHei UI"/>
                <a:cs typeface="Microsoft YaHei UI"/>
              </a:rPr>
              <a:t>适合：逻辑细心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B3AB4C5-22A7-49EE-84BC-62FBC2BFF243}"/>
              </a:ext>
            </a:extLst>
          </p:cNvPr>
          <p:cNvSpPr>
            <a:spLocks noGrp="1"/>
          </p:cNvSpPr>
          <p:nvPr/>
        </p:nvSpPr>
        <p:spPr>
          <a:xfrm>
            <a:off x="8610600" y="2647950"/>
            <a:ext cx="2209800" cy="2476500"/>
          </a:xfrm>
          <a:prstGeom prst="rect">
            <a:avLst/>
          </a:prstGeom>
          <a:solidFill>
            <a:srgbClr val="FFFFFF"/>
          </a:solidFill>
          <a:ln w="9525">
            <a:solidFill>
              <a:srgbClr val="D7C8B4"/>
            </a:solidFill>
            <a:prstDash val="solid"/>
          </a:ln>
        </p:spPr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536865CA-4413-4ACA-B546-5FD6B8956228}"/>
              </a:ext>
            </a:extLst>
          </p:cNvPr>
          <p:cNvSpPr>
            <a:spLocks noGrp="1"/>
          </p:cNvSpPr>
          <p:nvPr/>
        </p:nvSpPr>
        <p:spPr>
          <a:xfrm>
            <a:off x="8801100" y="2876550"/>
            <a:ext cx="180975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650" b="1">
                <a:solidFill>
                  <a:srgbClr val="182334"/>
                </a:solidFill>
                <a:latin typeface="Microsoft YaHei UI"/>
                <a:ea typeface="Microsoft YaHei UI"/>
                <a:cs typeface="Microsoft YaHei UI"/>
              </a:rPr>
              <a:t>测试 / 文档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6EF77FEB-66E7-431C-8826-DDB0BE16BDA2}"/>
              </a:ext>
            </a:extLst>
          </p:cNvPr>
          <p:cNvSpPr>
            <a:spLocks noGrp="1"/>
          </p:cNvSpPr>
          <p:nvPr/>
        </p:nvSpPr>
        <p:spPr>
          <a:xfrm>
            <a:off x="8839200" y="3448050"/>
            <a:ext cx="1752600" cy="685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275" b="0">
                <a:solidFill>
                  <a:srgbClr val="5E6875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275" b="0">
                <a:solidFill>
                  <a:srgbClr val="5E6875"/>
                </a:solidFill>
                <a:latin typeface="Microsoft YaHei UI"/>
                <a:ea typeface="Microsoft YaHei UI"/>
                <a:cs typeface="Microsoft YaHei UI"/>
              </a:rPr>
              <a:t>复现 Bug、写使用说明、整理开发文档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961F1203-BDC2-4E70-B35F-E3A023240482}"/>
              </a:ext>
            </a:extLst>
          </p:cNvPr>
          <p:cNvSpPr>
            <a:spLocks noGrp="1"/>
          </p:cNvSpPr>
          <p:nvPr/>
        </p:nvSpPr>
        <p:spPr>
          <a:xfrm>
            <a:off x="8801100" y="4457700"/>
            <a:ext cx="180975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125" b="1">
                <a:solidFill>
                  <a:srgbClr val="F57C73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1125" b="1">
                <a:solidFill>
                  <a:srgbClr val="F57C73"/>
                </a:solidFill>
                <a:latin typeface="Microsoft YaHei UI"/>
                <a:ea typeface="Microsoft YaHei UI"/>
                <a:cs typeface="Microsoft YaHei UI"/>
              </a:rPr>
              <a:t>适合：刚入门也能做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941067EF-D8B0-8939-5AFB-5C5E0FA47B3E}"/>
              </a:ext>
            </a:extLst>
          </p:cNvPr>
          <p:cNvSpPr>
            <a:spLocks noGrp="1"/>
          </p:cNvSpPr>
          <p:nvPr/>
        </p:nvSpPr>
        <p:spPr>
          <a:xfrm>
            <a:off x="1447800" y="5334000"/>
            <a:ext cx="8153400" cy="552450"/>
          </a:xfrm>
          <a:prstGeom prst="rect">
            <a:avLst/>
          </a:prstGeom>
          <a:solidFill>
            <a:srgbClr val="0D17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6FA1EC50-545E-28DC-EAB0-CA69E405F31A}"/>
              </a:ext>
            </a:extLst>
          </p:cNvPr>
          <p:cNvSpPr>
            <a:spLocks noGrp="1"/>
          </p:cNvSpPr>
          <p:nvPr/>
        </p:nvSpPr>
        <p:spPr>
          <a:xfrm>
            <a:off x="1657350" y="5467350"/>
            <a:ext cx="77343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ctr">
              <a:defRPr sz="1650" b="1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lang="zh-CN" altLang="en-US" sz="1650" b="1" dirty="0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rPr>
              <a:t>我们鼓励使用 </a:t>
            </a:r>
            <a:r>
              <a:rPr lang="en-US" altLang="zh-CN" sz="1650" b="1" dirty="0" err="1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rPr>
              <a:t>VibeCoding</a:t>
            </a:r>
            <a:r>
              <a:rPr lang="en-US" altLang="zh-CN" sz="1650" b="1" dirty="0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rPr>
              <a:t> </a:t>
            </a:r>
            <a:r>
              <a:rPr lang="zh-CN" altLang="en-US" sz="1650" b="1" dirty="0">
                <a:solidFill>
                  <a:srgbClr val="7DD3C7"/>
                </a:solidFill>
                <a:latin typeface="Microsoft YaHei UI"/>
                <a:ea typeface="Microsoft YaHei UI"/>
                <a:cs typeface="Microsoft YaHei UI"/>
              </a:rPr>
              <a:t>的方式进行编程</a:t>
            </a:r>
            <a:endParaRPr sz="1650" b="1" dirty="0">
              <a:solidFill>
                <a:srgbClr val="7DD3C7"/>
              </a:solidFill>
              <a:latin typeface="Microsoft YaHei UI"/>
              <a:ea typeface="Microsoft YaHei UI"/>
              <a:cs typeface="Microsoft YaHei UI"/>
            </a:endParaRPr>
          </a:p>
        </p:txBody>
      </p:sp>
    </p:spTree>
    <p:extLst>
      <p:ext uri="{BB962C8B-B14F-4D97-AF65-F5344CB8AC3E}">
        <p14:creationId xmlns:p14="http://schemas.microsoft.com/office/powerpoint/2010/main" val="94378106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2119</TotalTime>
  <Words>818</Words>
  <Application>Microsoft Office PowerPoint</Application>
  <DocSecurity>0</DocSecurity>
  <PresentationFormat>宽屏</PresentationFormat>
  <Paragraphs>213</Paragraphs>
  <Slides>13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8" baseType="lpstr">
      <vt:lpstr>Microsoft YaHei UI</vt:lpstr>
      <vt:lpstr>Aptos Display</vt:lpstr>
      <vt:lpstr>Aptos Mono</vt:lpstr>
      <vt:lpstr>Calibri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studio XFE</cp:lastModifiedBy>
  <cp:revision>29</cp:revision>
  <dcterms:created xsi:type="dcterms:W3CDTF">2026-06-10T03:40:57Z</dcterms:created>
  <dcterms:modified xsi:type="dcterms:W3CDTF">2026-06-14T09:34:55Z</dcterms:modified>
</cp:coreProperties>
</file>