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03"/>
  </p:handoutMasterIdLst>
  <p:sldIdLst>
    <p:sldId id="478" r:id="rId3"/>
    <p:sldId id="1519" r:id="rId5"/>
    <p:sldId id="1238" r:id="rId6"/>
    <p:sldId id="1237" r:id="rId7"/>
    <p:sldId id="1236" r:id="rId8"/>
    <p:sldId id="1235" r:id="rId9"/>
    <p:sldId id="1521" r:id="rId10"/>
    <p:sldId id="1234" r:id="rId11"/>
    <p:sldId id="1522" r:id="rId12"/>
    <p:sldId id="1523" r:id="rId13"/>
    <p:sldId id="1520" r:id="rId14"/>
    <p:sldId id="1233" r:id="rId15"/>
    <p:sldId id="1232" r:id="rId16"/>
    <p:sldId id="1231" r:id="rId17"/>
    <p:sldId id="1252" r:id="rId18"/>
    <p:sldId id="1250" r:id="rId19"/>
    <p:sldId id="1249" r:id="rId20"/>
    <p:sldId id="1248" r:id="rId21"/>
    <p:sldId id="1247" r:id="rId22"/>
    <p:sldId id="1631" r:id="rId23"/>
    <p:sldId id="2230" r:id="rId24"/>
    <p:sldId id="2231" r:id="rId25"/>
    <p:sldId id="1632" r:id="rId26"/>
    <p:sldId id="1727" r:id="rId27"/>
    <p:sldId id="2232" r:id="rId28"/>
    <p:sldId id="2310" r:id="rId29"/>
    <p:sldId id="1633" r:id="rId30"/>
    <p:sldId id="1246" r:id="rId31"/>
    <p:sldId id="1728" r:id="rId32"/>
    <p:sldId id="1245" r:id="rId33"/>
    <p:sldId id="1219" r:id="rId34"/>
    <p:sldId id="1258" r:id="rId35"/>
    <p:sldId id="1257" r:id="rId36"/>
    <p:sldId id="1256" r:id="rId37"/>
    <p:sldId id="1821" r:id="rId38"/>
    <p:sldId id="1255" r:id="rId39"/>
    <p:sldId id="1979" r:id="rId40"/>
    <p:sldId id="2093" r:id="rId41"/>
    <p:sldId id="1822" r:id="rId42"/>
    <p:sldId id="1269" r:id="rId43"/>
    <p:sldId id="1268" r:id="rId44"/>
    <p:sldId id="1266" r:id="rId45"/>
    <p:sldId id="1265" r:id="rId46"/>
    <p:sldId id="1271" r:id="rId47"/>
    <p:sldId id="1272" r:id="rId48"/>
    <p:sldId id="1264" r:id="rId49"/>
    <p:sldId id="1263" r:id="rId50"/>
    <p:sldId id="1262" r:id="rId51"/>
    <p:sldId id="1283" r:id="rId52"/>
    <p:sldId id="1279" r:id="rId53"/>
    <p:sldId id="1980" r:id="rId54"/>
    <p:sldId id="1981" r:id="rId55"/>
    <p:sldId id="2185" r:id="rId56"/>
    <p:sldId id="1274" r:id="rId57"/>
    <p:sldId id="2187" r:id="rId58"/>
    <p:sldId id="2186" r:id="rId59"/>
    <p:sldId id="1273" r:id="rId60"/>
    <p:sldId id="1287" r:id="rId61"/>
    <p:sldId id="1292" r:id="rId62"/>
    <p:sldId id="2386" r:id="rId63"/>
    <p:sldId id="2387" r:id="rId64"/>
    <p:sldId id="1291" r:id="rId65"/>
    <p:sldId id="1299" r:id="rId66"/>
    <p:sldId id="1297" r:id="rId67"/>
    <p:sldId id="1296" r:id="rId68"/>
    <p:sldId id="1290" r:id="rId69"/>
    <p:sldId id="2060" r:id="rId70"/>
    <p:sldId id="2061" r:id="rId71"/>
    <p:sldId id="1323" r:id="rId72"/>
    <p:sldId id="1324" r:id="rId73"/>
    <p:sldId id="1326" r:id="rId74"/>
    <p:sldId id="2157" r:id="rId75"/>
    <p:sldId id="1327" r:id="rId76"/>
    <p:sldId id="1907" r:id="rId77"/>
    <p:sldId id="1329" r:id="rId78"/>
    <p:sldId id="1330" r:id="rId79"/>
    <p:sldId id="1331" r:id="rId80"/>
    <p:sldId id="1303" r:id="rId81"/>
    <p:sldId id="1483" r:id="rId82"/>
    <p:sldId id="2158" r:id="rId83"/>
    <p:sldId id="1945" r:id="rId84"/>
    <p:sldId id="1946" r:id="rId85"/>
    <p:sldId id="1947" r:id="rId86"/>
    <p:sldId id="1312" r:id="rId87"/>
    <p:sldId id="1313" r:id="rId88"/>
    <p:sldId id="1314" r:id="rId89"/>
    <p:sldId id="1315" r:id="rId90"/>
    <p:sldId id="1316" r:id="rId91"/>
    <p:sldId id="1318" r:id="rId92"/>
    <p:sldId id="1319" r:id="rId93"/>
    <p:sldId id="1320" r:id="rId94"/>
    <p:sldId id="1321" r:id="rId95"/>
    <p:sldId id="1478" r:id="rId96"/>
    <p:sldId id="1479" r:id="rId97"/>
    <p:sldId id="1481" r:id="rId98"/>
    <p:sldId id="1482" r:id="rId99"/>
    <p:sldId id="1332" r:id="rId100"/>
    <p:sldId id="1333" r:id="rId101"/>
    <p:sldId id="476" r:id="rId102"/>
  </p:sldIdLst>
  <p:sldSz cx="12192000" cy="6858000"/>
  <p:notesSz cx="6858000" cy="9144000"/>
  <p:custDataLst>
    <p:tags r:id="rId10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杨强" initials="Eri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9B39"/>
    <a:srgbClr val="6EB444"/>
    <a:srgbClr val="00BDF2"/>
    <a:srgbClr val="399C38"/>
    <a:srgbClr val="6EB440"/>
    <a:srgbClr val="3B9D3B"/>
    <a:srgbClr val="CC6600"/>
    <a:srgbClr val="CC0000"/>
    <a:srgbClr val="CC3300"/>
    <a:srgbClr val="AE0B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86355" autoAdjust="0"/>
  </p:normalViewPr>
  <p:slideViewPr>
    <p:cSldViewPr snapToGrid="0" showGuides="1">
      <p:cViewPr>
        <p:scale>
          <a:sx n="60" d="100"/>
          <a:sy n="60" d="100"/>
        </p:scale>
        <p:origin x="552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44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6.xml"/><Relationship Id="rId98" Type="http://schemas.openxmlformats.org/officeDocument/2006/relationships/slide" Target="slides/slide95.xml"/><Relationship Id="rId97" Type="http://schemas.openxmlformats.org/officeDocument/2006/relationships/slide" Target="slides/slide94.xml"/><Relationship Id="rId96" Type="http://schemas.openxmlformats.org/officeDocument/2006/relationships/slide" Target="slides/slide93.xml"/><Relationship Id="rId95" Type="http://schemas.openxmlformats.org/officeDocument/2006/relationships/slide" Target="slides/slide92.xml"/><Relationship Id="rId94" Type="http://schemas.openxmlformats.org/officeDocument/2006/relationships/slide" Target="slides/slide91.xml"/><Relationship Id="rId93" Type="http://schemas.openxmlformats.org/officeDocument/2006/relationships/slide" Target="slides/slide90.xml"/><Relationship Id="rId92" Type="http://schemas.openxmlformats.org/officeDocument/2006/relationships/slide" Target="slides/slide89.xml"/><Relationship Id="rId91" Type="http://schemas.openxmlformats.org/officeDocument/2006/relationships/slide" Target="slides/slide88.xml"/><Relationship Id="rId90" Type="http://schemas.openxmlformats.org/officeDocument/2006/relationships/slide" Target="slides/slide87.xml"/><Relationship Id="rId9" Type="http://schemas.openxmlformats.org/officeDocument/2006/relationships/slide" Target="slides/slide6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5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8" Type="http://schemas.openxmlformats.org/officeDocument/2006/relationships/tags" Target="tags/tag37.xml"/><Relationship Id="rId107" Type="http://schemas.openxmlformats.org/officeDocument/2006/relationships/commentAuthors" Target="commentAuthors.xml"/><Relationship Id="rId106" Type="http://schemas.openxmlformats.org/officeDocument/2006/relationships/tableStyles" Target="tableStyles.xml"/><Relationship Id="rId105" Type="http://schemas.openxmlformats.org/officeDocument/2006/relationships/viewProps" Target="viewProps.xml"/><Relationship Id="rId104" Type="http://schemas.openxmlformats.org/officeDocument/2006/relationships/presProps" Target="presProps.xml"/><Relationship Id="rId103" Type="http://schemas.openxmlformats.org/officeDocument/2006/relationships/handoutMaster" Target="handoutMasters/handoutMaster1.xml"/><Relationship Id="rId102" Type="http://schemas.openxmlformats.org/officeDocument/2006/relationships/slide" Target="slides/slide99.xml"/><Relationship Id="rId101" Type="http://schemas.openxmlformats.org/officeDocument/2006/relationships/slide" Target="slides/slide98.xml"/><Relationship Id="rId100" Type="http://schemas.openxmlformats.org/officeDocument/2006/relationships/slide" Target="slides/slide97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DAFF6-F84F-4348-8062-22F68F2F88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F3BBD-B065-4C1F-9D2D-1D16C98090F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9AA82-4130-4734-8B4A-6884A501501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B019E-7D09-4A3E-A6A1-B4531B68838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3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3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4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8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019E-7D09-4A3E-A6A1-B4531B68838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Java HotSpot(TM) 64-Bit Server VM warning: Options -Xverify:none and -noverify were deprecated in JDK 13 and will likely be removed in a future release.</a:t>
            </a:r>
            <a:endParaRPr lang="zh-CN" altLang="en-US"/>
          </a:p>
          <a:p>
            <a:r>
              <a:rPr lang="zh-CN" altLang="en-US"/>
              <a:t>-Xverify:none 和 -noverify都是JVM参数，可以禁止字节码效验，提高编译速度，这个警告就是说，这两个参数已经过时了。</a:t>
            </a:r>
            <a:endParaRPr lang="zh-CN" altLang="en-US"/>
          </a:p>
          <a:p>
            <a:r>
              <a:rPr lang="zh-CN" altLang="en-US"/>
              <a:t>选择完Edit Configurations...会出现以下界面，找到Spring Boot 展开它，找到Enble lanuch optimization，把对钩取消掉就好了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只是使用@RestController注解Controller，则Controller中的方法无法返回jsp页面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http://localhost:8081/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 很多</a:t>
            </a:r>
            <a:r>
              <a:rPr lang="en-US" altLang="zh-CN" dirty="0"/>
              <a:t>IDEs</a:t>
            </a:r>
            <a:r>
              <a:rPr lang="zh-CN" altLang="en-US" dirty="0"/>
              <a:t>集成的</a:t>
            </a:r>
            <a:r>
              <a:rPr lang="en-US" altLang="zh-CN" dirty="0"/>
              <a:t>Maven</a:t>
            </a:r>
            <a:r>
              <a:rPr lang="zh-CN" altLang="en-US" dirty="0"/>
              <a:t>允许通过名称搜索依赖。 例如， 使用相应的</a:t>
            </a:r>
            <a:r>
              <a:rPr lang="en-US" altLang="zh-CN" dirty="0"/>
              <a:t>Eclipse</a:t>
            </a:r>
            <a:r>
              <a:rPr lang="zh-CN" altLang="en-US" dirty="0"/>
              <a:t>或</a:t>
            </a:r>
            <a:r>
              <a:rPr lang="en-US" altLang="zh-CN" dirty="0"/>
              <a:t>STS</a:t>
            </a:r>
            <a:r>
              <a:rPr lang="zh-CN" altLang="en-US" dirty="0"/>
              <a:t>插件， 可以简单地在</a:t>
            </a:r>
            <a:r>
              <a:rPr lang="en-US" altLang="zh-CN" dirty="0"/>
              <a:t>POM</a:t>
            </a:r>
            <a:r>
              <a:rPr lang="zh-CN" altLang="en-US" dirty="0"/>
              <a:t>编辑器中点击 </a:t>
            </a:r>
            <a:r>
              <a:rPr lang="en-US" altLang="zh-CN" dirty="0"/>
              <a:t>ctrl-space </a:t>
            </a:r>
            <a:r>
              <a:rPr lang="zh-CN" altLang="en-US" dirty="0"/>
              <a:t>， 然后输入</a:t>
            </a:r>
            <a:r>
              <a:rPr lang="en-US" altLang="zh-CN" dirty="0"/>
              <a:t>"spring-boot-starter"</a:t>
            </a:r>
            <a:r>
              <a:rPr lang="zh-CN" altLang="en-US" dirty="0"/>
              <a:t>可以获取一个完整列表。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019E-7D09-4A3E-A6A1-B4531B68838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Spring Boot Actuator 模块提供了生产级别的功能，比如健康检查，审计，指标收集，HTTP 跟踪等，帮助我们监控和管理Spring Boot 应用。在实际项目中，Actuator 可以帮助我们快速了解应用程序的运行状态和性能瓶颈。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@EnableAutoConfiguration 告诉Spring Boot根据你添加的jar依赖项 "猜测" 你想如何配置Spring。由于 spring-boot-starter-web 添加了Tomcat和Spring MVC，自动配置会假定你正在开发一个Web应用，并相应地设置Spring。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en-US" altLang="zh-CN" b="1" dirty="0" err="1">
                <a:solidFill>
                  <a:srgbClr val="C00000"/>
                </a:solidFill>
                <a:sym typeface="+mn-ea"/>
              </a:rPr>
              <a:t>@SpringBootConfiguration</a:t>
            </a:r>
            <a:r>
              <a:rPr lang="zh-CN" altLang="en-US" b="1" dirty="0" err="1">
                <a:solidFill>
                  <a:srgbClr val="C00000"/>
                </a:solidFill>
                <a:sym typeface="+mn-ea"/>
              </a:rPr>
              <a:t>和</a:t>
            </a:r>
            <a:r>
              <a:rPr lang="en-US" altLang="zh-CN" b="1" dirty="0" err="1">
                <a:solidFill>
                  <a:srgbClr val="C00000"/>
                </a:solidFill>
                <a:sym typeface="+mn-ea"/>
              </a:rPr>
              <a:t>@Configuration</a:t>
            </a:r>
            <a:r>
              <a:rPr lang="zh-CN" altLang="en-US" b="1" dirty="0" err="1">
                <a:solidFill>
                  <a:srgbClr val="C00000"/>
                </a:solidFill>
                <a:sym typeface="+mn-ea"/>
              </a:rPr>
              <a:t>：</a:t>
            </a:r>
            <a:r>
              <a:rPr lang="zh-CN" altLang="en-US"/>
              <a:t>两者之间的唯一区别是@SpringBootConfiguration允许自动查找配置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我们的main方法通过调用 run 方法，把应用委托给Spring Boot的 SpringApplication 类。 SpringApplication 引导我们的应用程序启动Spring，而Spring又会启动自动配置的Tomcat网络服务器。 我们需要将 MyApplication.class 作为参数传递给 run 方法，以告诉 SpringApplication 哪个是主要的Spring组件。 args 数组也被传入，这是命令行参数。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B019E-7D09-4A3E-A6A1-B4531B68838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019E-7D09-4A3E-A6A1-B4531B68838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>
                <a:sym typeface="+mn-ea"/>
              </a:rPr>
              <a:t>如果一个配置类只配置@ConfigurationProperties注解，而没有使用@Component，那么在IOC容器中是获取不到properties 配置文件转化的bean。说白了 @EnableConfigurationProperties 相当于把使用 @ConfigurationProperties 的类进行了一次注入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其中application.properties用来指定环境</a:t>
            </a:r>
            <a:endParaRPr lang="zh-CN" altLang="en-US"/>
          </a:p>
          <a:p>
            <a:r>
              <a:rPr lang="zh-CN" altLang="en-US"/>
              <a:t>application-环境名称 这个是多配置文件的命名规则。这个后缀环境名称，在指定的时候会用到的。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YAML 全称 YAML Ain't Markup Language，它是一种以数据为中心的标记语言，比 XML 和 JSON 更适合作为配置文件。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其实application.yml和application.properties差别并不大，只是层次结构明显，可读性更强，因此目前使用的更多一些。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>
                <a:sym typeface="+mn-ea"/>
              </a:rPr>
              <a:t>@Configuration注解：将想要的组件添加到容器中，标识的类中声明了1个或者多个@Bean方法，Spring容器可以使用这些方法来注入Bean，不需要再注解@Component</a:t>
            </a:r>
            <a:endParaRPr lang="zh-CN" altLang="en-US">
              <a:sym typeface="+mn-ea"/>
            </a:endParaRPr>
          </a:p>
          <a:p>
            <a:r>
              <a:rPr lang="en-US" altLang="zh-CN">
                <a:sym typeface="+mn-ea"/>
              </a:rPr>
              <a:t>PS</a:t>
            </a:r>
            <a:r>
              <a:rPr lang="zh-CN" altLang="en-US">
                <a:sym typeface="+mn-ea"/>
              </a:rPr>
              <a:t>： @Configuration 中所有带 @Bean 注解的方法都会被动态代理（cglib），因此调用该方法返回的都是同一个实例。而 @Conponent 修饰的类不会被代理，每实例化一次就会创建一个新的对象。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019E-7D09-4A3E-A6A1-B4531B68838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Spring boot CLI是运行spring boot命令的命令行界面。Spring提供了用于创建、运行和测试spring boot应用程序的spring命令。Spring boot CLI应用程序使用groovy语言，通过这种方式，我们用最少的代码行创建我们的应用程序并启动它。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019E-7D09-4A3E-A6A1-B4531B68838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C9AB3F-D91E-4CD1-B0FE-A16B096DF36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Spring Boot 3版本于2022年11月24日发布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Spring Boot 3.0 需要 Java 17 作为最低版本。 如果当前使用的是 Java 8 ，则需要先升级 JDK，然后才能开发 Spring Boot 3.0 应用程序。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FD3F2B93-9582-4403-A8D9-97AE827D92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699B6DDD-08F0-436D-982C-F99374840B33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Picture 7" descr="Picture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851569" y="179024"/>
            <a:ext cx="2153196" cy="72089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2pPr>
            <a:lvl3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3pPr>
            <a:lvl4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4pPr>
            <a:lvl5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FD3F2B93-9582-4403-A8D9-97AE827D92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699B6DDD-08F0-436D-982C-F99374840B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wangwengping\Desktop\logo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35631" y="161755"/>
            <a:ext cx="1224569" cy="123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3508" y="881"/>
            <a:ext cx="11573813" cy="84912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570" y="899047"/>
            <a:ext cx="11792070" cy="5448937"/>
          </a:xfr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2pPr>
            <a:lvl3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3pPr>
            <a:lvl4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4pPr>
            <a:lvl5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FD3F2B93-9582-4403-A8D9-97AE827D92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699B6DDD-08F0-436D-982C-F99374840B33}" type="slidenum">
              <a:rPr lang="zh-CN" altLang="en-US" smtClean="0"/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123119"/>
            <a:ext cx="173510" cy="598099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10" name="Picture 9" descr="Picture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0178141" y="6062200"/>
            <a:ext cx="1787437" cy="59843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3510" y="12302"/>
            <a:ext cx="11637135" cy="81973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3000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2pPr>
            <a:lvl3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3pPr>
            <a:lvl4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4pPr>
            <a:lvl5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2pPr>
            <a:lvl3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3pPr>
            <a:lvl4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4pPr>
            <a:lvl5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FD3F2B93-9582-4403-A8D9-97AE827D92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699B6DDD-08F0-436D-982C-F99374840B33}" type="slidenum">
              <a:rPr lang="zh-CN" altLang="en-US" smtClean="0"/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123119"/>
            <a:ext cx="173510" cy="598099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2pPr>
            <a:lvl3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3pPr>
            <a:lvl4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4pPr>
            <a:lvl5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2pPr>
            <a:lvl3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3pPr>
            <a:lvl4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4pPr>
            <a:lvl5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FD3F2B93-9582-4403-A8D9-97AE827D92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699B6DDD-08F0-436D-982C-F99374840B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3F2B93-9582-4403-A8D9-97AE827D92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6DDD-08F0-436D-982C-F99374840B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3F2B93-9582-4403-A8D9-97AE827D92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6DDD-08F0-436D-982C-F99374840B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>
              <a:defRPr sz="28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2pPr>
            <a:lvl3pPr>
              <a:defRPr sz="24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3pPr>
            <a:lvl4pPr>
              <a:defRPr sz="20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4pPr>
            <a:lvl5pPr>
              <a:defRPr sz="20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FD3F2B93-9582-4403-A8D9-97AE827D92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699B6DDD-08F0-436D-982C-F99374840B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FD3F2B93-9582-4403-A8D9-97AE827D92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699B6DDD-08F0-436D-982C-F99374840B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2pPr>
            <a:lvl3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3pPr>
            <a:lvl4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4pPr>
            <a:lvl5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FD3F2B93-9582-4403-A8D9-97AE827D92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699B6DDD-08F0-436D-982C-F99374840B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B6DDD-08F0-436D-982C-F99374840B3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tags" Target="../tags/tag6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41.png"/><Relationship Id="rId7" Type="http://schemas.openxmlformats.org/officeDocument/2006/relationships/tags" Target="../tags/tag20.xml"/><Relationship Id="rId6" Type="http://schemas.openxmlformats.org/officeDocument/2006/relationships/tags" Target="../tags/tag1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6.png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image" Target="../media/image42.png"/><Relationship Id="rId1" Type="http://schemas.openxmlformats.org/officeDocument/2006/relationships/tags" Target="../tags/tag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.xml"/><Relationship Id="rId3" Type="http://schemas.openxmlformats.org/officeDocument/2006/relationships/image" Target="../media/image46.png"/><Relationship Id="rId2" Type="http://schemas.openxmlformats.org/officeDocument/2006/relationships/tags" Target="../tags/tag27.xml"/><Relationship Id="rId1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1.png"/><Relationship Id="rId2" Type="http://schemas.openxmlformats.org/officeDocument/2006/relationships/image" Target="../media/image6.png"/><Relationship Id="rId1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tags" Target="../tags/tag31.xml"/></Relationships>
</file>

<file path=ppt/slides/_rels/slide5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6.png"/><Relationship Id="rId2" Type="http://schemas.openxmlformats.org/officeDocument/2006/relationships/image" Target="../media/image6.png"/><Relationship Id="rId1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4.xml"/><Relationship Id="rId6" Type="http://schemas.openxmlformats.org/officeDocument/2006/relationships/image" Target="../media/image59.png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image" Target="../media/image58.png"/><Relationship Id="rId2" Type="http://schemas.openxmlformats.org/officeDocument/2006/relationships/image" Target="../media/image6.png"/><Relationship Id="rId1" Type="http://schemas.openxmlformats.org/officeDocument/2006/relationships/image" Target="../media/image5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.png"/><Relationship Id="rId1" Type="http://schemas.openxmlformats.org/officeDocument/2006/relationships/image" Target="../media/image64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9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3" Type="http://schemas.openxmlformats.org/officeDocument/2006/relationships/image" Target="../media/image69.png"/><Relationship Id="rId2" Type="http://schemas.openxmlformats.org/officeDocument/2006/relationships/image" Target="../media/image6.png"/><Relationship Id="rId1" Type="http://schemas.openxmlformats.org/officeDocument/2006/relationships/image" Target="../media/image68.png"/></Relationships>
</file>

<file path=ppt/slides/_rels/slide6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3.png"/><Relationship Id="rId3" Type="http://schemas.openxmlformats.org/officeDocument/2006/relationships/tags" Target="../tags/tag35.xml"/><Relationship Id="rId2" Type="http://schemas.openxmlformats.org/officeDocument/2006/relationships/image" Target="../media/image6.png"/><Relationship Id="rId1" Type="http://schemas.openxmlformats.org/officeDocument/2006/relationships/image" Target="../media/image7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4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tags" Target="../tags/tag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75.png"/></Relationships>
</file>

<file path=ppt/slides/_rels/slide7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7.png"/><Relationship Id="rId1" Type="http://schemas.openxmlformats.org/officeDocument/2006/relationships/image" Target="../media/image76.png"/></Relationships>
</file>

<file path=ppt/slides/_rels/slide7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slides/_rels/slide7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image" Target="../media/image81.png"/></Relationships>
</file>

<file path=ppt/slides/_rels/slide7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7.png"/></Relationships>
</file>

<file path=ppt/slides/_rels/slide7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9.png"/><Relationship Id="rId2" Type="http://schemas.openxmlformats.org/officeDocument/2006/relationships/image" Target="../media/image6.png"/><Relationship Id="rId1" Type="http://schemas.openxmlformats.org/officeDocument/2006/relationships/image" Target="../media/image88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95.png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tags" Target="../tags/tag36.xml"/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image" Target="../media/image90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image" Target="../media/image96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1.png"/><Relationship Id="rId1" Type="http://schemas.openxmlformats.org/officeDocument/2006/relationships/image" Target="../media/image100.png"/></Relationships>
</file>

<file path=ppt/slides/_rels/slide8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image" Target="../media/image102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105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7.png"/><Relationship Id="rId2" Type="http://schemas.openxmlformats.org/officeDocument/2006/relationships/image" Target="../media/image6.png"/><Relationship Id="rId1" Type="http://schemas.openxmlformats.org/officeDocument/2006/relationships/image" Target="../media/image106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108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410230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altLang="zh-CN" sz="6000">
                <a:solidFill>
                  <a:schemeClr val="tx1">
                    <a:lumMod val="65000"/>
                    <a:lumOff val="35000"/>
                  </a:schemeClr>
                </a:solidFill>
              </a:rPr>
              <a:t>第1章-SpringBoot入门基础</a:t>
            </a:r>
            <a:endParaRPr lang="en-US" altLang="zh-CN" sz="6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微服务架构</a:t>
            </a:r>
            <a:endParaRPr lang="en-US" altLang="zh-CN" dirty="0"/>
          </a:p>
          <a:p>
            <a:pPr lvl="1"/>
            <a:r>
              <a:rPr lang="zh-CN" altLang="en-US" dirty="0"/>
              <a:t>微服务是一种架构风格，一个大型复杂软件应用由一个或多个微服务组成。系统中的各个微服务可被独立部署，各个微服务之间是松耦合的。每个微服务仅关注于完成一件任务并很好地完成该任务。在所有情况下，每个任务代表着一个小的业务能力。</a:t>
            </a:r>
            <a:endParaRPr lang="zh-CN" altLang="en-US" dirty="0"/>
          </a:p>
          <a:p>
            <a:pPr lvl="1"/>
            <a:r>
              <a:rPr lang="zh-CN" altLang="en-US" dirty="0"/>
              <a:t>例如要开发一个购票系统。就可以简单的拆分为用户管理微服务和售票系统微服务。两个服务都可以独立运行，都有自己的数据库，他们之间通过</a:t>
            </a:r>
            <a:r>
              <a:rPr lang="en-US" altLang="zh-CN" dirty="0"/>
              <a:t>HTTP API </a:t>
            </a:r>
            <a:r>
              <a:rPr lang="zh-CN" altLang="en-US" dirty="0"/>
              <a:t>进行通信。</a:t>
            </a:r>
            <a:endParaRPr lang="zh-CN" altLang="en-US" dirty="0"/>
          </a:p>
          <a:p>
            <a:pPr lvl="1"/>
            <a:r>
              <a:rPr lang="zh-CN" altLang="en-US" dirty="0"/>
              <a:t>而</a:t>
            </a:r>
            <a:r>
              <a:rPr lang="en-US" altLang="zh-CN" b="1" dirty="0" err="1">
                <a:solidFill>
                  <a:srgbClr val="C00000"/>
                </a:solidFill>
              </a:rPr>
              <a:t>SpringBoot</a:t>
            </a:r>
            <a:r>
              <a:rPr lang="zh-CN" altLang="en-US" b="1" dirty="0">
                <a:solidFill>
                  <a:srgbClr val="C00000"/>
                </a:solidFill>
              </a:rPr>
              <a:t>就是搭建微服务的一个很好的选择</a:t>
            </a:r>
            <a:r>
              <a:rPr lang="zh-CN" altLang="en-US" dirty="0"/>
              <a:t>。</a:t>
            </a:r>
            <a:endParaRPr lang="zh-CN" altLang="en-US" dirty="0"/>
          </a:p>
          <a:p>
            <a:pPr lvl="1"/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Spring Boot知识体系</a:t>
            </a:r>
            <a:endParaRPr dirty="0"/>
          </a:p>
          <a:p>
            <a:endParaRPr lang="zh-CN" altLang="en-US" dirty="0"/>
          </a:p>
        </p:txBody>
      </p:sp>
      <p:pic>
        <p:nvPicPr>
          <p:cNvPr id="5" name="图片 4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87889" y="1740425"/>
            <a:ext cx="8780420" cy="475308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/>
              <a:t>SpringBoot</a:t>
            </a:r>
            <a:r>
              <a:rPr lang="zh-CN" altLang="en-US" dirty="0"/>
              <a:t>优点</a:t>
            </a:r>
            <a:endParaRPr lang="en-US" altLang="zh-CN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使编码变得简单</a:t>
            </a:r>
            <a:endParaRPr lang="en-US" altLang="zh-CN" dirty="0"/>
          </a:p>
          <a:p>
            <a:pPr lvl="2"/>
            <a:r>
              <a:rPr lang="en-US" altLang="zh-CN" dirty="0" err="1"/>
              <a:t>SpringBoot</a:t>
            </a:r>
            <a:r>
              <a:rPr lang="zh-CN" altLang="en-US" dirty="0"/>
              <a:t>采用</a:t>
            </a:r>
            <a:r>
              <a:rPr lang="en-US" altLang="zh-CN" dirty="0">
                <a:solidFill>
                  <a:srgbClr val="FF0000"/>
                </a:solidFill>
              </a:rPr>
              <a:t>Java config</a:t>
            </a:r>
            <a:r>
              <a:rPr lang="zh-CN" altLang="en-US" dirty="0"/>
              <a:t>的方式，对</a:t>
            </a:r>
            <a:r>
              <a:rPr lang="en-US" altLang="zh-CN" dirty="0"/>
              <a:t>Spring</a:t>
            </a:r>
            <a:r>
              <a:rPr lang="zh-CN" altLang="en-US" dirty="0"/>
              <a:t>进行配置，并且提供了</a:t>
            </a:r>
            <a:r>
              <a:rPr lang="zh-CN" altLang="en-US" dirty="0">
                <a:solidFill>
                  <a:srgbClr val="FF0000"/>
                </a:solidFill>
              </a:rPr>
              <a:t>大量的注解</a:t>
            </a:r>
            <a:r>
              <a:rPr lang="zh-CN" altLang="en-US" dirty="0"/>
              <a:t>，极大地提高了工作效率。</a:t>
            </a:r>
            <a:endParaRPr lang="en-US" altLang="zh-CN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使配置变得简单</a:t>
            </a:r>
            <a:endParaRPr lang="en-US" altLang="zh-CN" dirty="0"/>
          </a:p>
          <a:p>
            <a:pPr lvl="2"/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992981" y="3762707"/>
            <a:ext cx="4787887" cy="2716760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876498" y="6110134"/>
            <a:ext cx="208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功能的组合配置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4"/>
          <p:cNvSpPr/>
          <p:nvPr/>
        </p:nvSpPr>
        <p:spPr>
          <a:xfrm>
            <a:off x="1120546" y="3945246"/>
            <a:ext cx="2010112" cy="875372"/>
          </a:xfrm>
          <a:prstGeom prst="roundRect">
            <a:avLst>
              <a:gd name="adj" fmla="val 12058"/>
            </a:avLst>
          </a:prstGeom>
          <a:solidFill>
            <a:srgbClr val="92D050"/>
          </a:solidFill>
          <a:ln w="101600">
            <a:solidFill>
              <a:srgbClr val="339933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XML config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圆角矩形 4"/>
          <p:cNvSpPr/>
          <p:nvPr/>
        </p:nvSpPr>
        <p:spPr>
          <a:xfrm>
            <a:off x="3584777" y="3945246"/>
            <a:ext cx="2010112" cy="875372"/>
          </a:xfrm>
          <a:prstGeom prst="roundRect">
            <a:avLst>
              <a:gd name="adj" fmla="val 12058"/>
            </a:avLst>
          </a:prstGeom>
          <a:solidFill>
            <a:srgbClr val="92D050"/>
          </a:solidFill>
          <a:ln w="101600">
            <a:solidFill>
              <a:srgbClr val="339933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Java config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4"/>
          <p:cNvSpPr/>
          <p:nvPr/>
        </p:nvSpPr>
        <p:spPr>
          <a:xfrm>
            <a:off x="1120546" y="5083581"/>
            <a:ext cx="2010112" cy="875372"/>
          </a:xfrm>
          <a:prstGeom prst="roundRect">
            <a:avLst>
              <a:gd name="adj" fmla="val 12058"/>
            </a:avLst>
          </a:prstGeom>
          <a:solidFill>
            <a:srgbClr val="92D050"/>
          </a:solidFill>
          <a:ln w="101600">
            <a:solidFill>
              <a:srgbClr val="339933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setBean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(bean)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4"/>
          <p:cNvSpPr/>
          <p:nvPr/>
        </p:nvSpPr>
        <p:spPr>
          <a:xfrm>
            <a:off x="3584777" y="5083581"/>
            <a:ext cx="2010112" cy="875372"/>
          </a:xfrm>
          <a:prstGeom prst="roundRect">
            <a:avLst>
              <a:gd name="adj" fmla="val 12058"/>
            </a:avLst>
          </a:prstGeom>
          <a:solidFill>
            <a:srgbClr val="92D050"/>
          </a:solidFill>
          <a:ln w="101600">
            <a:solidFill>
              <a:srgbClr val="339933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@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Autowire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右箭头 6"/>
          <p:cNvSpPr/>
          <p:nvPr/>
        </p:nvSpPr>
        <p:spPr>
          <a:xfrm>
            <a:off x="3001611" y="4184891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右箭头 6"/>
          <p:cNvSpPr/>
          <p:nvPr/>
        </p:nvSpPr>
        <p:spPr>
          <a:xfrm>
            <a:off x="3021505" y="5308041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084462" y="3762707"/>
            <a:ext cx="4787887" cy="2716760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6082605" y="6119984"/>
            <a:ext cx="208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部署环境配置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圆角矩形 4"/>
          <p:cNvSpPr/>
          <p:nvPr/>
        </p:nvSpPr>
        <p:spPr>
          <a:xfrm>
            <a:off x="6212027" y="3945246"/>
            <a:ext cx="4481804" cy="875372"/>
          </a:xfrm>
          <a:prstGeom prst="roundRect">
            <a:avLst>
              <a:gd name="adj" fmla="val 12058"/>
            </a:avLst>
          </a:prstGeom>
          <a:solidFill>
            <a:srgbClr val="92D050"/>
          </a:solidFill>
          <a:ln w="101600">
            <a:solidFill>
              <a:srgbClr val="339933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多个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.properties/.xml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圆角矩形 4"/>
          <p:cNvSpPr/>
          <p:nvPr/>
        </p:nvSpPr>
        <p:spPr>
          <a:xfrm>
            <a:off x="6212026" y="5065110"/>
            <a:ext cx="4481803" cy="875372"/>
          </a:xfrm>
          <a:prstGeom prst="roundRect">
            <a:avLst>
              <a:gd name="adj" fmla="val 12058"/>
            </a:avLst>
          </a:prstGeom>
          <a:solidFill>
            <a:srgbClr val="92D050"/>
          </a:solidFill>
          <a:ln w="101600">
            <a:solidFill>
              <a:srgbClr val="339933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单个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.properties/.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yml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右箭头 6"/>
          <p:cNvSpPr/>
          <p:nvPr/>
        </p:nvSpPr>
        <p:spPr>
          <a:xfrm rot="5400000">
            <a:off x="8116714" y="4735586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3801753" y="2870735"/>
            <a:ext cx="83277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spring boot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提供许多默认配置，当然也提供自定义配置。但是所有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spring boot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的项目都只有一个配置文件：</a:t>
            </a:r>
            <a:r>
              <a:rPr lang="en-US" altLang="zh-CN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application.properties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application.yml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。用了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spring boot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，再也不用担心配置出错找不到问题所在了。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/>
          </a:bodyPr>
          <a:lstStyle/>
          <a:p>
            <a:pPr marL="457200" lvl="1" indent="0">
              <a:buNone/>
            </a:pPr>
            <a:r>
              <a:rPr lang="zh-CN" altLang="en-US" dirty="0">
                <a:solidFill>
                  <a:srgbClr val="FF0000"/>
                </a:solidFill>
              </a:rPr>
              <a:t>使部署变得简单</a:t>
            </a:r>
            <a:endParaRPr lang="en-US" altLang="zh-CN" dirty="0"/>
          </a:p>
          <a:p>
            <a:pPr lvl="2"/>
            <a:r>
              <a:rPr lang="en-US" altLang="zh-CN" dirty="0"/>
              <a:t>spring boot</a:t>
            </a:r>
            <a:r>
              <a:rPr lang="zh-CN" altLang="en-US" dirty="0">
                <a:solidFill>
                  <a:srgbClr val="FF0000"/>
                </a:solidFill>
              </a:rPr>
              <a:t>内置了三种</a:t>
            </a:r>
            <a:r>
              <a:rPr lang="en-US" altLang="zh-CN" dirty="0">
                <a:solidFill>
                  <a:srgbClr val="FF0000"/>
                </a:solidFill>
              </a:rPr>
              <a:t>servlet</a:t>
            </a:r>
            <a:r>
              <a:rPr lang="zh-CN" altLang="en-US" dirty="0">
                <a:solidFill>
                  <a:srgbClr val="FF0000"/>
                </a:solidFill>
              </a:rPr>
              <a:t>容器</a:t>
            </a:r>
            <a:r>
              <a:rPr lang="zh-CN" altLang="en-US" dirty="0"/>
              <a:t>：</a:t>
            </a:r>
            <a:r>
              <a:rPr lang="en-US" altLang="zh-CN" dirty="0"/>
              <a:t>tomcat</a:t>
            </a:r>
            <a:r>
              <a:rPr lang="zh-CN" altLang="en-US" dirty="0"/>
              <a:t>，</a:t>
            </a:r>
            <a:r>
              <a:rPr lang="en-US" altLang="zh-CN" dirty="0"/>
              <a:t>jetty</a:t>
            </a:r>
            <a:r>
              <a:rPr lang="zh-CN" altLang="en-US" dirty="0"/>
              <a:t>，</a:t>
            </a:r>
            <a:r>
              <a:rPr lang="en-US" altLang="zh-CN" dirty="0"/>
              <a:t>undertow</a:t>
            </a:r>
            <a:r>
              <a:rPr lang="zh-CN" altLang="en-US" dirty="0"/>
              <a:t>，完全不需要第三方服务器即可运行</a:t>
            </a:r>
            <a:endParaRPr lang="zh-CN" altLang="en-US" dirty="0"/>
          </a:p>
          <a:p>
            <a:pPr lvl="2"/>
            <a:endParaRPr lang="en-US" altLang="zh-CN" dirty="0"/>
          </a:p>
          <a:p>
            <a:pPr lvl="2"/>
            <a:endParaRPr lang="en-US" altLang="zh-CN" dirty="0"/>
          </a:p>
          <a:p>
            <a:pPr lvl="2"/>
            <a:endParaRPr lang="en-US" altLang="zh-CN" dirty="0"/>
          </a:p>
          <a:p>
            <a:pPr lvl="2"/>
            <a:endParaRPr lang="en-US" altLang="zh-CN" dirty="0"/>
          </a:p>
          <a:p>
            <a:pPr lvl="2"/>
            <a:endParaRPr lang="en-US" altLang="zh-CN" dirty="0"/>
          </a:p>
          <a:p>
            <a:pPr lvl="2"/>
            <a:endParaRPr lang="en-US" altLang="zh-CN" dirty="0"/>
          </a:p>
          <a:p>
            <a:pPr lvl="2"/>
            <a:r>
              <a:rPr lang="zh-CN" altLang="en-US" dirty="0"/>
              <a:t>所以，只需要一个</a:t>
            </a:r>
            <a:r>
              <a:rPr lang="en-US" altLang="zh-CN" dirty="0"/>
              <a:t>Java</a:t>
            </a:r>
            <a:r>
              <a:rPr lang="zh-CN" altLang="en-US" dirty="0"/>
              <a:t>的运行环境就可以运行</a:t>
            </a:r>
            <a:r>
              <a:rPr lang="en-US" altLang="zh-CN" dirty="0" err="1"/>
              <a:t>SpringBoot</a:t>
            </a:r>
            <a:r>
              <a:rPr lang="zh-CN" altLang="en-US" dirty="0"/>
              <a:t>的项目了。</a:t>
            </a:r>
            <a:r>
              <a:rPr lang="en-US" altLang="zh-CN" dirty="0" err="1"/>
              <a:t>SpringBoot</a:t>
            </a:r>
            <a:r>
              <a:rPr lang="zh-CN" altLang="en-US" dirty="0"/>
              <a:t>的项目可以打成一个</a:t>
            </a:r>
            <a:r>
              <a:rPr lang="en-US" altLang="zh-CN" dirty="0"/>
              <a:t>jar</a:t>
            </a:r>
            <a:r>
              <a:rPr lang="zh-CN" altLang="en-US" dirty="0"/>
              <a:t>包，然后通过</a:t>
            </a:r>
            <a:r>
              <a:rPr lang="en-US" altLang="zh-CN" dirty="0"/>
              <a:t>java -jar xxx.jar</a:t>
            </a:r>
            <a:r>
              <a:rPr lang="zh-CN" altLang="en-US" dirty="0"/>
              <a:t>来运行。（</a:t>
            </a:r>
            <a:r>
              <a:rPr lang="en-US" altLang="zh-CN" dirty="0" err="1"/>
              <a:t>SpringBoot</a:t>
            </a:r>
            <a:r>
              <a:rPr lang="zh-CN" altLang="en-US" dirty="0"/>
              <a:t>项目的入口是一个</a:t>
            </a:r>
            <a:r>
              <a:rPr lang="en-US" altLang="zh-CN" dirty="0"/>
              <a:t>main</a:t>
            </a:r>
            <a:r>
              <a:rPr lang="zh-CN" altLang="en-US" dirty="0"/>
              <a:t>方法，运行该方法即可。 ）</a:t>
            </a:r>
            <a:endParaRPr lang="en-US" altLang="zh-CN" dirty="0"/>
          </a:p>
          <a:p>
            <a:pPr lvl="2"/>
            <a:r>
              <a:rPr lang="zh-CN" altLang="en-US" dirty="0"/>
              <a:t>也可以将</a:t>
            </a:r>
            <a:r>
              <a:rPr lang="en-US" altLang="zh-CN" dirty="0"/>
              <a:t>Spring Boot</a:t>
            </a:r>
            <a:r>
              <a:rPr lang="zh-CN" altLang="en-US" dirty="0"/>
              <a:t>应用部署到任何兼容</a:t>
            </a:r>
            <a:r>
              <a:rPr lang="en-US" altLang="zh-CN" dirty="0"/>
              <a:t>Servlet 3.0+</a:t>
            </a:r>
            <a:r>
              <a:rPr lang="zh-CN" altLang="en-US" dirty="0"/>
              <a:t>的容器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393878" y="2032459"/>
          <a:ext cx="9671913" cy="2357882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3223971"/>
                <a:gridCol w="3223971"/>
                <a:gridCol w="3223971"/>
              </a:tblGrid>
              <a:tr h="60642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 </a:t>
                      </a:r>
                      <a:endParaRPr lang="zh-CN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Servlet</a:t>
                      </a:r>
                      <a:r>
                        <a:rPr lang="zh-CN" altLang="en-US" sz="2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版本 </a:t>
                      </a:r>
                      <a:endParaRPr lang="zh-CN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Java</a:t>
                      </a:r>
                      <a:r>
                        <a:rPr lang="zh-CN" altLang="en-US" sz="24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版本</a:t>
                      </a:r>
                      <a:endParaRPr lang="zh-CN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</a:tr>
              <a:tr h="3481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Tomcat 8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3.1</a:t>
                      </a:r>
                      <a:endParaRPr lang="en-US" altLang="zh-CN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Java 7+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3481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Tomcat 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1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Java 6+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</a:tr>
              <a:tr h="3481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Jetty 9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3.1</a:t>
                      </a:r>
                      <a:endParaRPr lang="en-US" altLang="zh-CN" sz="1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Java 7+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3481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Jetty 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1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Java 6+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</a:tr>
              <a:tr h="358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Undertow 1.1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3.1</a:t>
                      </a:r>
                      <a:endParaRPr lang="en-US" altLang="zh-CN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Java 7+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35" y="742950"/>
            <a:ext cx="12190730" cy="6006465"/>
          </a:xfrm>
        </p:spPr>
        <p:txBody>
          <a:bodyPr>
            <a:normAutofit fontScale="60000"/>
          </a:bodyPr>
          <a:lstStyle/>
          <a:p>
            <a:pPr marL="0" indent="0">
              <a:buNone/>
            </a:pPr>
            <a:r>
              <a:rPr lang="zh-CN">
                <a:solidFill>
                  <a:srgbClr val="FF0000"/>
                </a:solidFill>
              </a:rPr>
              <a:t>其他优点：</a:t>
            </a:r>
            <a:endParaRPr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t>1. 独立运行的 Spring 项目</a:t>
            </a:r>
          </a:p>
          <a:p>
            <a:r>
              <a:t>Spring Boot 可以以 jar 包的形式独立运行，Spring Boot 项目只需通过命令“ java–jar xx.jar” 即可运行。</a:t>
            </a:r>
          </a:p>
          <a:p>
            <a:pPr marL="0" indent="0">
              <a:buNone/>
            </a:pPr>
            <a:r>
              <a:t>2. 提供 starter 简化 Maven 配置</a:t>
            </a:r>
          </a:p>
          <a:p>
            <a:r>
              <a:t>Spring Boot 提供了一系列的“starter”项目对象模型（POMS）来简化 Maven 配置。</a:t>
            </a:r>
          </a:p>
          <a:p>
            <a:pPr marL="0" indent="0">
              <a:buNone/>
            </a:pPr>
            <a:r>
              <a:rPr lang="en-US"/>
              <a:t>3</a:t>
            </a:r>
            <a:r>
              <a:t>. 提供了大量的自动配置</a:t>
            </a:r>
          </a:p>
          <a:p>
            <a:r>
              <a:t>Spring Boot 提供了大量的默认自动配置，来简化项目的开发，开发人员也通过配置文件修改默认配置。</a:t>
            </a:r>
          </a:p>
          <a:p>
            <a:pPr marL="0" indent="0">
              <a:buNone/>
            </a:pPr>
            <a:r>
              <a:rPr lang="en-US"/>
              <a:t>4</a:t>
            </a:r>
            <a:r>
              <a:t>. 自带应用监控</a:t>
            </a:r>
          </a:p>
          <a:p>
            <a:r>
              <a:t>Spring Boot 可以对正在运行的项目提供监控。</a:t>
            </a:r>
          </a:p>
          <a:p>
            <a:pPr marL="0" indent="0">
              <a:buNone/>
            </a:pPr>
            <a:r>
              <a:rPr lang="en-US"/>
              <a:t>5</a:t>
            </a:r>
            <a:r>
              <a:t>. 无代码生成和 xml 配置</a:t>
            </a:r>
          </a:p>
          <a:p>
            <a:r>
              <a:t>Spring Boot 不需要任何 xml 配置即可实现 Spring 的所有配置。</a:t>
            </a:r>
          </a:p>
          <a:p>
            <a:pPr marL="457200" lvl="1" indent="0">
              <a:buNone/>
            </a:pP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690" y="899160"/>
            <a:ext cx="11791950" cy="5958840"/>
          </a:xfrm>
        </p:spPr>
        <p:txBody>
          <a:bodyPr>
            <a:normAutofit lnSpcReduction="20000"/>
          </a:bodyPr>
          <a:lstStyle/>
          <a:p>
            <a:r>
              <a:rPr lang="zh-CN" altLang="en-US" sz="2250" dirty="0"/>
              <a:t>安装使用</a:t>
            </a:r>
            <a:endParaRPr lang="en-US" altLang="zh-CN" sz="2250" dirty="0"/>
          </a:p>
          <a:p>
            <a:pPr lvl="1"/>
            <a:r>
              <a:rPr lang="zh-CN" altLang="en-US" sz="2250" dirty="0"/>
              <a:t>可以像使用其他任何标准</a:t>
            </a:r>
            <a:r>
              <a:rPr lang="en-US" altLang="zh-CN" sz="2250" dirty="0"/>
              <a:t>Java</a:t>
            </a:r>
            <a:r>
              <a:rPr lang="zh-CN" altLang="en-US" sz="2250" dirty="0"/>
              <a:t>库那样使用</a:t>
            </a:r>
            <a:r>
              <a:rPr lang="en-US" altLang="zh-CN" sz="2250" dirty="0" err="1"/>
              <a:t>SpringBoot</a:t>
            </a:r>
            <a:r>
              <a:rPr lang="zh-CN" altLang="en-US" sz="2250" dirty="0"/>
              <a:t>，只需简单地在</a:t>
            </a:r>
            <a:r>
              <a:rPr lang="en-US" altLang="zh-CN" sz="2250" dirty="0" err="1"/>
              <a:t>classpath</a:t>
            </a:r>
            <a:r>
              <a:rPr lang="zh-CN" altLang="en-US" sz="2250" dirty="0"/>
              <a:t>下包含正确的 </a:t>
            </a:r>
            <a:r>
              <a:rPr lang="en-US" altLang="zh-CN" sz="2250" dirty="0"/>
              <a:t>spring-boot-*.jar </a:t>
            </a:r>
            <a:r>
              <a:rPr lang="zh-CN" altLang="en-US" sz="2250" dirty="0"/>
              <a:t>文件。 </a:t>
            </a:r>
            <a:r>
              <a:rPr lang="en-US" altLang="zh-CN" sz="2250" dirty="0" err="1"/>
              <a:t>SpringBoot</a:t>
            </a:r>
            <a:r>
              <a:rPr lang="zh-CN" altLang="en-US" sz="2250" dirty="0"/>
              <a:t>不需要集成任何特殊的工具， 所以可以使用任何</a:t>
            </a:r>
            <a:r>
              <a:rPr lang="en-US" altLang="zh-CN" sz="2250" dirty="0"/>
              <a:t>IDE</a:t>
            </a:r>
            <a:r>
              <a:rPr lang="zh-CN" altLang="en-US" sz="2250" dirty="0"/>
              <a:t>或文本编辑器；</a:t>
            </a:r>
            <a:r>
              <a:rPr lang="en-US" altLang="zh-CN" sz="2250" dirty="0"/>
              <a:t>Spring Boot</a:t>
            </a:r>
            <a:r>
              <a:rPr lang="zh-CN" altLang="en-US" sz="2250" dirty="0"/>
              <a:t>应用也没有什么特殊之处， 所以可以像任何其他</a:t>
            </a:r>
            <a:r>
              <a:rPr lang="en-US" altLang="zh-CN" sz="2250" dirty="0"/>
              <a:t>Java</a:t>
            </a:r>
            <a:r>
              <a:rPr lang="zh-CN" altLang="en-US" sz="2250" dirty="0"/>
              <a:t>程序那样运行和调试。</a:t>
            </a:r>
            <a:endParaRPr lang="en-US" altLang="zh-CN" sz="2250" dirty="0"/>
          </a:p>
          <a:p>
            <a:pPr lvl="1"/>
            <a:r>
              <a:rPr lang="zh-CN" altLang="en-US" sz="2250" dirty="0"/>
              <a:t>尽管可以拷贝</a:t>
            </a:r>
            <a:r>
              <a:rPr lang="en-US" altLang="zh-CN" sz="2250" dirty="0" err="1"/>
              <a:t>SpringBoot</a:t>
            </a:r>
            <a:r>
              <a:rPr lang="en-US" altLang="zh-CN" sz="2250" dirty="0"/>
              <a:t> jars</a:t>
            </a:r>
            <a:r>
              <a:rPr lang="zh-CN" altLang="en-US" sz="2250" dirty="0"/>
              <a:t>， 不过，通常推荐使用一个支持依赖管理的构建工具（比如</a:t>
            </a:r>
            <a:r>
              <a:rPr lang="en-US" altLang="zh-CN" sz="2250" dirty="0"/>
              <a:t>Maven</a:t>
            </a:r>
            <a:r>
              <a:rPr lang="zh-CN" altLang="en-US" sz="2250" dirty="0"/>
              <a:t>或</a:t>
            </a:r>
            <a:r>
              <a:rPr lang="en-US" altLang="zh-CN" sz="2250" dirty="0"/>
              <a:t>Gradle</a:t>
            </a:r>
            <a:r>
              <a:rPr lang="zh-CN" altLang="en-US" sz="2250" dirty="0"/>
              <a:t>）或者内嵌依赖管理工具的</a:t>
            </a:r>
            <a:r>
              <a:rPr lang="en-US" altLang="zh-CN" sz="2250" dirty="0"/>
              <a:t>IDE</a:t>
            </a:r>
            <a:r>
              <a:rPr lang="zh-CN" altLang="en-US" sz="2250" dirty="0"/>
              <a:t>，如</a:t>
            </a:r>
            <a:r>
              <a:rPr lang="en-US" altLang="zh-CN" sz="2250" dirty="0"/>
              <a:t>Spring</a:t>
            </a:r>
            <a:r>
              <a:rPr lang="zh-CN" altLang="en-US" sz="2250" dirty="0"/>
              <a:t>的官方</a:t>
            </a:r>
            <a:r>
              <a:rPr lang="en-US" altLang="zh-CN" sz="2250" dirty="0"/>
              <a:t>IDE-STS</a:t>
            </a:r>
            <a:r>
              <a:rPr lang="zh-CN" altLang="en-US" sz="2250" dirty="0"/>
              <a:t>。</a:t>
            </a:r>
            <a:r>
              <a:rPr lang="en-US" altLang="zh-CN" sz="2250" dirty="0"/>
              <a:t> </a:t>
            </a:r>
            <a:endParaRPr lang="en-US" altLang="zh-CN" sz="2250" dirty="0"/>
          </a:p>
          <a:p>
            <a:pPr lvl="1"/>
            <a:r>
              <a:rPr lang="en-US" altLang="zh-CN" sz="2250" dirty="0">
                <a:sym typeface="+mn-ea"/>
              </a:rPr>
              <a:t>Spring Boot</a:t>
            </a:r>
            <a:r>
              <a:rPr lang="zh-CN" altLang="en-US" sz="2250" dirty="0">
                <a:sym typeface="+mn-ea"/>
              </a:rPr>
              <a:t>兼容</a:t>
            </a:r>
            <a:r>
              <a:rPr lang="en-US" altLang="zh-CN" sz="2250" dirty="0">
                <a:sym typeface="+mn-ea"/>
              </a:rPr>
              <a:t>Apache Maven 3.2</a:t>
            </a:r>
            <a:r>
              <a:rPr lang="zh-CN" altLang="en-US" sz="2250" dirty="0">
                <a:sym typeface="+mn-ea"/>
              </a:rPr>
              <a:t>或更高版本。</a:t>
            </a:r>
            <a:endParaRPr lang="en-US" altLang="zh-CN" sz="2250" dirty="0"/>
          </a:p>
          <a:p>
            <a:pPr lvl="1"/>
            <a:r>
              <a:rPr lang="en-US" altLang="zh-CN" sz="2250" dirty="0">
                <a:sym typeface="+mn-ea"/>
              </a:rPr>
              <a:t>Spring Boot</a:t>
            </a:r>
            <a:r>
              <a:rPr lang="zh-CN" altLang="en-US" sz="2250" dirty="0">
                <a:sym typeface="+mn-ea"/>
              </a:rPr>
              <a:t>依赖的</a:t>
            </a:r>
            <a:r>
              <a:rPr lang="en-US" altLang="zh-CN" sz="2250" dirty="0" err="1">
                <a:sym typeface="+mn-ea"/>
              </a:rPr>
              <a:t>groupId</a:t>
            </a:r>
            <a:r>
              <a:rPr lang="zh-CN" altLang="en-US" sz="2250" dirty="0">
                <a:sym typeface="+mn-ea"/>
              </a:rPr>
              <a:t>为 </a:t>
            </a:r>
            <a:r>
              <a:rPr lang="en-US" altLang="zh-CN" sz="2250" dirty="0" err="1">
                <a:sym typeface="+mn-ea"/>
              </a:rPr>
              <a:t>org.springframework.boot</a:t>
            </a:r>
            <a:r>
              <a:rPr lang="en-US" altLang="zh-CN" sz="2250" dirty="0">
                <a:sym typeface="+mn-ea"/>
              </a:rPr>
              <a:t> </a:t>
            </a:r>
            <a:r>
              <a:rPr lang="zh-CN" altLang="en-US" sz="2250" dirty="0">
                <a:sym typeface="+mn-ea"/>
              </a:rPr>
              <a:t>。 通常</a:t>
            </a:r>
            <a:r>
              <a:rPr lang="en-US" altLang="zh-CN" sz="2250" dirty="0">
                <a:sym typeface="+mn-ea"/>
              </a:rPr>
              <a:t>Maven POM</a:t>
            </a:r>
            <a:r>
              <a:rPr lang="zh-CN" altLang="en-US" sz="2250" dirty="0">
                <a:sym typeface="+mn-ea"/>
              </a:rPr>
              <a:t>文件需要继承 </a:t>
            </a:r>
            <a:r>
              <a:rPr lang="en-US" altLang="zh-CN" sz="2250" dirty="0">
                <a:sym typeface="+mn-ea"/>
              </a:rPr>
              <a:t>spring-boot-starter-parent </a:t>
            </a:r>
            <a:r>
              <a:rPr lang="zh-CN" altLang="en-US" sz="2250" dirty="0">
                <a:sym typeface="+mn-ea"/>
              </a:rPr>
              <a:t>，然后声明一个或多个“</a:t>
            </a:r>
            <a:r>
              <a:rPr lang="en-US" altLang="zh-CN" sz="2250" dirty="0">
                <a:sym typeface="+mn-ea"/>
              </a:rPr>
              <a:t>Starter POMs”</a:t>
            </a:r>
            <a:r>
              <a:rPr lang="zh-CN" altLang="en-US" sz="2250" dirty="0">
                <a:sym typeface="+mn-ea"/>
              </a:rPr>
              <a:t>依赖。 </a:t>
            </a:r>
            <a:r>
              <a:rPr lang="en-US" altLang="zh-CN" sz="2250" dirty="0">
                <a:sym typeface="+mn-ea"/>
              </a:rPr>
              <a:t>Spring Boot</a:t>
            </a:r>
            <a:r>
              <a:rPr lang="zh-CN" altLang="en-US" sz="2250" dirty="0">
                <a:sym typeface="+mn-ea"/>
              </a:rPr>
              <a:t>也提供了一个用于创建可执行</a:t>
            </a:r>
            <a:r>
              <a:rPr lang="en-US" altLang="zh-CN" sz="2250" dirty="0">
                <a:sym typeface="+mn-ea"/>
              </a:rPr>
              <a:t>jars</a:t>
            </a:r>
            <a:r>
              <a:rPr lang="zh-CN" altLang="en-US" sz="2250" dirty="0">
                <a:sym typeface="+mn-ea"/>
              </a:rPr>
              <a:t>的</a:t>
            </a:r>
            <a:r>
              <a:rPr lang="en-US" altLang="zh-CN" sz="2250" dirty="0">
                <a:sym typeface="+mn-ea"/>
              </a:rPr>
              <a:t>Maven</a:t>
            </a:r>
            <a:r>
              <a:rPr lang="zh-CN" altLang="en-US" sz="2250" dirty="0">
                <a:sym typeface="+mn-ea"/>
              </a:rPr>
              <a:t>插件。 </a:t>
            </a:r>
            <a:br>
              <a:rPr lang="en-US" altLang="zh-CN" sz="2250" dirty="0"/>
            </a:br>
            <a:endParaRPr lang="zh-CN" altLang="en-US" sz="2250" dirty="0"/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下面是一个典型</a:t>
            </a:r>
            <a:r>
              <a:rPr lang="en-US" altLang="zh-CN" dirty="0"/>
              <a:t>Springboot</a:t>
            </a:r>
            <a:r>
              <a:rPr lang="zh-CN" altLang="en-US" dirty="0"/>
              <a:t>的</a:t>
            </a:r>
            <a:r>
              <a:rPr lang="en-US" altLang="zh-CN" dirty="0"/>
              <a:t>pom.xml</a:t>
            </a:r>
            <a:r>
              <a:rPr lang="zh-CN" altLang="en-US" dirty="0"/>
              <a:t>文件： 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480" y="1656452"/>
            <a:ext cx="10364306" cy="501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5" name="圆角矩形 4"/>
          <p:cNvSpPr/>
          <p:nvPr/>
        </p:nvSpPr>
        <p:spPr>
          <a:xfrm>
            <a:off x="1095214" y="2904956"/>
            <a:ext cx="5677545" cy="1078108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右箭头 6"/>
          <p:cNvSpPr/>
          <p:nvPr/>
        </p:nvSpPr>
        <p:spPr>
          <a:xfrm rot="10800000">
            <a:off x="6646244" y="3245969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318669" y="3245969"/>
            <a:ext cx="4574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SpringBoot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的默认起步依赖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4"/>
          <p:cNvSpPr/>
          <p:nvPr/>
        </p:nvSpPr>
        <p:spPr>
          <a:xfrm>
            <a:off x="1425844" y="4139422"/>
            <a:ext cx="5220400" cy="742543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右箭头 6"/>
          <p:cNvSpPr/>
          <p:nvPr/>
        </p:nvSpPr>
        <p:spPr>
          <a:xfrm rot="10800000">
            <a:off x="6519729" y="4201415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192154" y="4217183"/>
            <a:ext cx="4574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引入</a:t>
            </a:r>
            <a:r>
              <a:rPr lang="en-US" altLang="zh-CN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SpringBoot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应用依赖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圆角矩形 4"/>
          <p:cNvSpPr/>
          <p:nvPr/>
        </p:nvSpPr>
        <p:spPr>
          <a:xfrm>
            <a:off x="1766807" y="5362414"/>
            <a:ext cx="5220400" cy="728420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右箭头 6"/>
          <p:cNvSpPr/>
          <p:nvPr/>
        </p:nvSpPr>
        <p:spPr>
          <a:xfrm rot="10800000">
            <a:off x="6855941" y="5362414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7501533" y="5375789"/>
            <a:ext cx="4574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SpringBoot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的打包插件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>
                <a:solidFill>
                  <a:srgbClr val="FF0000"/>
                </a:solidFill>
              </a:rPr>
              <a:t>SpringBoot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CLI</a:t>
            </a:r>
            <a:r>
              <a:rPr lang="zh-CN" altLang="en-US" dirty="0"/>
              <a:t>是一个命令行工具， 用于使用</a:t>
            </a:r>
            <a:r>
              <a:rPr lang="en-US" altLang="zh-CN" dirty="0"/>
              <a:t>Spring</a:t>
            </a:r>
            <a:r>
              <a:rPr lang="zh-CN" altLang="en-US" dirty="0"/>
              <a:t>进行快速原型搭建。 它允许开发人员运行</a:t>
            </a:r>
            <a:r>
              <a:rPr lang="en-US" altLang="zh-CN" dirty="0"/>
              <a:t>Groovy</a:t>
            </a:r>
            <a:r>
              <a:rPr lang="zh-CN" altLang="en-US" dirty="0"/>
              <a:t>脚本， 这意味着你可以使用类</a:t>
            </a:r>
            <a:r>
              <a:rPr lang="en-US" altLang="zh-CN" dirty="0"/>
              <a:t>Java</a:t>
            </a:r>
            <a:r>
              <a:rPr lang="zh-CN" altLang="en-US" dirty="0"/>
              <a:t>的语法， 并且没有那么多的模板代码</a:t>
            </a:r>
            <a:endParaRPr lang="zh-CN" altLang="en-US" dirty="0"/>
          </a:p>
          <a:p>
            <a:r>
              <a:rPr lang="zh-CN" altLang="en-US" dirty="0"/>
              <a:t>没有必要为了使用</a:t>
            </a:r>
            <a:r>
              <a:rPr lang="en-US" altLang="zh-CN" dirty="0" err="1"/>
              <a:t>SpringBoot</a:t>
            </a:r>
            <a:r>
              <a:rPr lang="zh-CN" altLang="en-US" dirty="0"/>
              <a:t>而去用</a:t>
            </a:r>
            <a:r>
              <a:rPr lang="en-US" altLang="zh-CN" dirty="0"/>
              <a:t>CLI</a:t>
            </a:r>
            <a:r>
              <a:rPr lang="zh-CN" altLang="en-US" dirty="0"/>
              <a:t>， 但它绝对是助力</a:t>
            </a:r>
            <a:r>
              <a:rPr lang="en-US" altLang="zh-CN" dirty="0"/>
              <a:t>Spring</a:t>
            </a:r>
            <a:r>
              <a:rPr lang="zh-CN" altLang="en-US" dirty="0"/>
              <a:t>应用的最快方式，我们将在以后熟悉</a:t>
            </a:r>
            <a:r>
              <a:rPr lang="en-US" altLang="zh-CN" dirty="0"/>
              <a:t>Groovy</a:t>
            </a:r>
            <a:r>
              <a:rPr lang="zh-CN" altLang="en-US" dirty="0"/>
              <a:t>脚本后介绍</a:t>
            </a:r>
            <a:r>
              <a:rPr lang="en-US" altLang="zh-CN" dirty="0" err="1"/>
              <a:t>SpringBoot</a:t>
            </a:r>
            <a:r>
              <a:rPr lang="en-US" altLang="zh-CN" dirty="0"/>
              <a:t> CLI</a:t>
            </a:r>
            <a:r>
              <a:rPr lang="zh-CN" altLang="en-US" dirty="0"/>
              <a:t>的使用。</a:t>
            </a: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Spring Boot 版本及其环境配置要求如下表</a:t>
            </a:r>
            <a:r>
              <a:rPr lang="zh-CN"/>
              <a:t>：</a:t>
            </a:r>
            <a:endParaRPr lang="zh-CN"/>
          </a:p>
          <a:p>
            <a:r>
              <a:rPr>
                <a:sym typeface="+mn-ea"/>
              </a:rPr>
              <a:t>Spring Boot</a:t>
            </a:r>
            <a:r>
              <a:rPr lang="en-US">
                <a:sym typeface="+mn-ea"/>
              </a:rPr>
              <a:t> 2.X                           </a:t>
            </a:r>
            <a:r>
              <a:rPr>
                <a:solidFill>
                  <a:srgbClr val="FF0000"/>
                </a:solidFill>
                <a:sym typeface="+mn-ea"/>
              </a:rPr>
              <a:t>Spring Boot</a:t>
            </a:r>
            <a:r>
              <a:rPr lang="en-US">
                <a:solidFill>
                  <a:srgbClr val="FF0000"/>
                </a:solidFill>
                <a:sym typeface="+mn-ea"/>
              </a:rPr>
              <a:t> 3.x</a:t>
            </a:r>
            <a:endParaRPr lang="en-US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endParaRPr lang="en-US" altLang="en-US" dirty="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4770" y="2265680"/>
            <a:ext cx="3903345" cy="22028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710" y="3240405"/>
            <a:ext cx="3905250" cy="14097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935" y="2613660"/>
            <a:ext cx="5638800" cy="4572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en-US" dirty="0"/>
              <a:t>网站方式创建</a:t>
            </a:r>
            <a:endParaRPr lang="zh-CN" altLang="en-US" dirty="0"/>
          </a:p>
          <a:p>
            <a:pPr marL="0" indent="0">
              <a:buNone/>
            </a:pPr>
            <a:r>
              <a:rPr lang="zh-CN" altLang="en-US" dirty="0"/>
              <a:t>首先，打开Spring的官网（https://start.spring.io/），在Projects导栏下找到SpringBoot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4660" y="3140710"/>
            <a:ext cx="8858250" cy="342963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内容：共</a:t>
            </a:r>
            <a:r>
              <a:rPr lang="en-US" altLang="zh-CN" dirty="0" smtClean="0"/>
              <a:t>1</a:t>
            </a:r>
            <a:r>
              <a:rPr lang="zh-CN" altLang="en-US" dirty="0" smtClean="0"/>
              <a:t>小节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975360"/>
            <a:ext cx="10515600" cy="5232400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第</a:t>
            </a:r>
            <a:r>
              <a:rPr lang="en-US" altLang="zh-C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节：</a:t>
            </a:r>
            <a:r>
              <a:rPr smtClean="0">
                <a:sym typeface="+mn-ea"/>
              </a:rPr>
              <a:t>springboot介绍</a:t>
            </a:r>
            <a:endParaRPr smtClean="0">
              <a:sym typeface="+mn-ea"/>
            </a:endParaRPr>
          </a:p>
          <a:p>
            <a:pPr marL="0" indent="0">
              <a:buNone/>
            </a:pPr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zh-CN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zh-CN" alt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zh-CN" alt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en-US" dirty="0"/>
              <a:t>IDEA方式创建</a:t>
            </a:r>
            <a:endParaRPr lang="zh-CN" altLang="en-US" dirty="0"/>
          </a:p>
          <a:p>
            <a:pPr marL="0" indent="0">
              <a:buNone/>
            </a:pPr>
            <a:r>
              <a:rPr lang="zh-CN" altLang="en-US" dirty="0"/>
              <a:t>File–&gt;New Poject–&gt;Spring Initializr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56285" y="2418080"/>
            <a:ext cx="5003800" cy="40068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380" y="2524760"/>
            <a:ext cx="5301615" cy="382333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/>
              <a:t>注意版本对应的关系，目前推荐</a:t>
            </a:r>
            <a:r>
              <a:rPr lang="en-US" altLang="zh-CN" dirty="0">
                <a:solidFill>
                  <a:srgbClr val="FF0000"/>
                </a:solidFill>
              </a:rPr>
              <a:t>springboot2.x</a:t>
            </a:r>
            <a:r>
              <a:rPr lang="zh-CN" altLang="en-US" dirty="0">
                <a:solidFill>
                  <a:srgbClr val="FF0000"/>
                </a:solidFill>
              </a:rPr>
              <a:t>版本</a:t>
            </a:r>
            <a:r>
              <a:rPr lang="zh-CN" altLang="en-US" dirty="0"/>
              <a:t>，相对稳定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4190" y="1924685"/>
            <a:ext cx="8372475" cy="46958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/>
              <a:t>jdk17切换回</a:t>
            </a:r>
            <a:r>
              <a:rPr lang="en-US" altLang="zh-CN" dirty="0"/>
              <a:t>jdk8</a:t>
            </a:r>
            <a:r>
              <a:rPr lang="zh-CN" altLang="en-US" dirty="0"/>
              <a:t>的注意事项，要删除</a:t>
            </a:r>
            <a:r>
              <a:rPr lang="en-US" altLang="zh-CN" dirty="0"/>
              <a:t>jdk17</a:t>
            </a:r>
            <a:r>
              <a:rPr lang="zh-CN" altLang="en-US" dirty="0"/>
              <a:t>的默认配置，再设置</a:t>
            </a:r>
            <a:r>
              <a:rPr lang="en-US" altLang="zh-CN" dirty="0"/>
              <a:t>jdk8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9720" y="2108200"/>
            <a:ext cx="8782050" cy="432943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/>
              <a:t>设置选择</a:t>
            </a:r>
            <a:endParaRPr lang="zh-CN" altLang="en-US" dirty="0"/>
          </a:p>
        </p:txBody>
      </p:sp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4573270" y="1548130"/>
            <a:ext cx="3694430" cy="51796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45" y="1548765"/>
            <a:ext cx="3764280" cy="51790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425" y="1990090"/>
            <a:ext cx="2873375" cy="32670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>
                <a:solidFill>
                  <a:srgbClr val="FF0000"/>
                </a:solidFill>
              </a:rPr>
              <a:t>可能会出现问题：</a:t>
            </a: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r>
              <a:rPr lang="zh-CN" altLang="en-US" dirty="0"/>
              <a:t>版本复制到 spring-boot-maven-plugin 下面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8040" y="1230630"/>
            <a:ext cx="7296150" cy="19208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" y="5001895"/>
            <a:ext cx="6524625" cy="17284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780" y="3820160"/>
            <a:ext cx="6162675" cy="10953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575" y="3914140"/>
            <a:ext cx="4924425" cy="263715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sz="2000" dirty="0">
                <a:solidFill>
                  <a:srgbClr val="FF0000"/>
                </a:solidFill>
              </a:rPr>
              <a:t>可能会出现问题：</a:t>
            </a:r>
            <a:endParaRPr lang="zh-CN" altLang="en-US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000" dirty="0">
                <a:solidFill>
                  <a:schemeClr val="tx1"/>
                </a:solidFill>
              </a:rPr>
              <a:t>单元测试出现错误,高版本IDEA在运行项目单元测试时会首先初始化,调用test方法,如果你写的单元测试代码有问题,就会直接提示你某个单元测试有问题,就会报上面的错误</a:t>
            </a:r>
            <a:endParaRPr lang="zh-CN" alt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1420" y="1127760"/>
            <a:ext cx="8839200" cy="12668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160" y="3725545"/>
            <a:ext cx="3343275" cy="27051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sz="2000" dirty="0">
                <a:solidFill>
                  <a:srgbClr val="FF0000"/>
                </a:solidFill>
              </a:rPr>
              <a:t>同时注意整个</a:t>
            </a:r>
            <a:r>
              <a:rPr lang="en-US" altLang="zh-CN" sz="2000" dirty="0">
                <a:solidFill>
                  <a:srgbClr val="FF0000"/>
                </a:solidFill>
              </a:rPr>
              <a:t> </a:t>
            </a:r>
            <a:r>
              <a:rPr lang="zh-CN" altLang="en-US" sz="2000" dirty="0">
                <a:solidFill>
                  <a:srgbClr val="FF0000"/>
                </a:solidFill>
              </a:rPr>
              <a:t>项目的</a:t>
            </a:r>
            <a:r>
              <a:rPr lang="en-US" altLang="zh-CN" sz="2000" dirty="0">
                <a:solidFill>
                  <a:srgbClr val="FF0000"/>
                </a:solidFill>
              </a:rPr>
              <a:t>jdk</a:t>
            </a:r>
            <a:r>
              <a:rPr lang="zh-CN" altLang="en-US" sz="2000" dirty="0">
                <a:solidFill>
                  <a:srgbClr val="FF0000"/>
                </a:solidFill>
              </a:rPr>
              <a:t>设置：</a:t>
            </a:r>
            <a:endParaRPr lang="zh-CN" altLang="en-US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7675" y="1512570"/>
            <a:ext cx="8077200" cy="23660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965" y="4127500"/>
            <a:ext cx="10125075" cy="20796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/>
              <a:t>得到目录结构如下的项目：</a:t>
            </a:r>
            <a:endParaRPr lang="zh-CN" altLang="en-US" dirty="0"/>
          </a:p>
        </p:txBody>
      </p:sp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719455" y="1853565"/>
            <a:ext cx="5376545" cy="434213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2" name="表格 1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342380" y="2034540"/>
          <a:ext cx="563626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9065"/>
                <a:gridCol w="1409065"/>
                <a:gridCol w="1409065"/>
                <a:gridCol w="1409065"/>
              </a:tblGrid>
              <a:tr h="365760"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目录名称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相对路径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主要用途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国外说法</a:t>
                      </a:r>
                      <a:endParaRPr lang="zh-CN" altLang="en-US" sz="1600" dirty="0"/>
                    </a:p>
                  </a:txBody>
                  <a:tcPr/>
                </a:tc>
              </a:tr>
              <a:tr h="944880"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源码目录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en-US" altLang="zh-CN" sz="1600" dirty="0" err="1"/>
                        <a:t>Src</a:t>
                      </a:r>
                      <a:r>
                        <a:rPr lang="en-US" altLang="zh-CN" sz="1600" dirty="0"/>
                        <a:t>\main\java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zh-CN" altLang="en-US" sz="1400" dirty="0"/>
                        <a:t>存储源代码，例如</a:t>
                      </a:r>
                      <a:r>
                        <a:rPr lang="en-US" altLang="zh-CN" sz="1400" dirty="0" err="1"/>
                        <a:t>StartApplication</a:t>
                      </a:r>
                      <a:r>
                        <a:rPr lang="zh-CN" altLang="en-US" sz="1400" dirty="0"/>
                        <a:t>、</a:t>
                      </a:r>
                      <a:r>
                        <a:rPr lang="en-US" altLang="zh-CN" sz="1400" dirty="0"/>
                        <a:t>MVC</a:t>
                      </a:r>
                      <a:r>
                        <a:rPr lang="zh-CN" altLang="en-US" sz="1400" dirty="0"/>
                        <a:t>各层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en-US" altLang="zh-CN" sz="1600" dirty="0"/>
                        <a:t>Source</a:t>
                      </a:r>
                      <a:endParaRPr lang="en-US" altLang="zh-CN" sz="1600" dirty="0"/>
                    </a:p>
                    <a:p>
                      <a:pPr algn="ctr"/>
                      <a:r>
                        <a:rPr lang="en-US" altLang="zh-CN" sz="1600" dirty="0"/>
                        <a:t>Folders</a:t>
                      </a:r>
                      <a:endParaRPr lang="zh-CN" altLang="en-US" sz="1600" dirty="0"/>
                    </a:p>
                  </a:txBody>
                  <a:tcPr/>
                </a:tc>
              </a:tr>
              <a:tr h="822960"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资源目录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en-US" altLang="zh-CN" sz="1600" dirty="0" err="1"/>
                        <a:t>Src</a:t>
                      </a:r>
                      <a:r>
                        <a:rPr lang="en-US" altLang="zh-CN" sz="1600" dirty="0"/>
                        <a:t>\main\resources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存储静态资源、动态页面、配置文件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en-US" altLang="zh-CN" sz="1600" dirty="0"/>
                        <a:t>Resource</a:t>
                      </a:r>
                      <a:endParaRPr lang="en-US" altLang="zh-CN" sz="1600" dirty="0"/>
                    </a:p>
                    <a:p>
                      <a:pPr algn="ctr"/>
                      <a:r>
                        <a:rPr lang="en-US" altLang="zh-CN" sz="1600" dirty="0"/>
                        <a:t>Folders</a:t>
                      </a:r>
                      <a:endParaRPr lang="zh-CN" altLang="en-US" sz="1600" dirty="0"/>
                    </a:p>
                  </a:txBody>
                  <a:tcPr/>
                </a:tc>
              </a:tr>
              <a:tr h="1066800"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资源目录</a:t>
                      </a:r>
                      <a:endParaRPr lang="en-US" altLang="zh-CN" sz="1600" dirty="0"/>
                    </a:p>
                    <a:p>
                      <a:pPr algn="ctr"/>
                      <a:r>
                        <a:rPr lang="zh-CN" altLang="en-US" sz="1600" dirty="0"/>
                        <a:t>（传统）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en-US" altLang="zh-CN" sz="1600" dirty="0" err="1"/>
                        <a:t>Src</a:t>
                      </a:r>
                      <a:r>
                        <a:rPr lang="en-US" altLang="zh-CN" sz="1600" dirty="0"/>
                        <a:t>\main\webapp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作用同上（非必须，部署</a:t>
                      </a:r>
                      <a:r>
                        <a:rPr lang="en-US" altLang="zh-CN" sz="1600" dirty="0"/>
                        <a:t>War</a:t>
                      </a:r>
                      <a:r>
                        <a:rPr lang="zh-CN" altLang="en-US" sz="1600" dirty="0"/>
                        <a:t>包才需要此目录）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en-US" altLang="zh-CN" sz="1600" dirty="0"/>
                        <a:t>Web</a:t>
                      </a:r>
                      <a:endParaRPr lang="en-US" altLang="zh-CN" sz="1600" dirty="0"/>
                    </a:p>
                    <a:p>
                      <a:pPr algn="ctr"/>
                      <a:r>
                        <a:rPr lang="en-US" altLang="zh-CN" sz="1600" dirty="0"/>
                        <a:t>Resource</a:t>
                      </a:r>
                      <a:endParaRPr lang="en-US" altLang="zh-CN" sz="1600" dirty="0"/>
                    </a:p>
                    <a:p>
                      <a:pPr algn="ctr"/>
                      <a:r>
                        <a:rPr lang="en-US" altLang="zh-CN" sz="1600" dirty="0"/>
                        <a:t>Folders</a:t>
                      </a:r>
                      <a:endParaRPr lang="zh-CN" altLang="en-US" sz="1600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测试目录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en-US" altLang="zh-CN" sz="1600" dirty="0" err="1"/>
                        <a:t>Src</a:t>
                      </a:r>
                      <a:r>
                        <a:rPr lang="en-US" altLang="zh-CN" sz="1600" dirty="0"/>
                        <a:t>\test\java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存储测试单元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en-US" altLang="zh-CN" sz="1600" dirty="0"/>
                        <a:t>Test Source</a:t>
                      </a:r>
                      <a:endParaRPr lang="en-US" altLang="zh-CN" sz="1600" dirty="0"/>
                    </a:p>
                    <a:p>
                      <a:pPr algn="ctr"/>
                      <a:r>
                        <a:rPr lang="en-US" altLang="zh-CN" sz="1600" dirty="0"/>
                        <a:t>Folders</a:t>
                      </a:r>
                      <a:endParaRPr lang="zh-CN" altLang="en-US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dirty="0">
                <a:sym typeface="+mn-ea"/>
              </a:rPr>
              <a:t>运行编写完成的代码：</a:t>
            </a:r>
            <a:endParaRPr lang="zh-CN" altLang="en-US" sz="2000" dirty="0"/>
          </a:p>
          <a:p>
            <a:pPr lvl="1"/>
            <a:r>
              <a:rPr lang="zh-CN" altLang="en-US" sz="2000" dirty="0">
                <a:sym typeface="+mn-ea"/>
              </a:rPr>
              <a:t>当控制台出现以下调试信息说明内置的</a:t>
            </a:r>
            <a:r>
              <a:rPr lang="en-US" altLang="zh-CN" sz="2000" dirty="0">
                <a:sym typeface="+mn-ea"/>
              </a:rPr>
              <a:t>Tomcat</a:t>
            </a:r>
            <a:r>
              <a:rPr lang="zh-CN" altLang="en-US" sz="2000" dirty="0">
                <a:sym typeface="+mn-ea"/>
              </a:rPr>
              <a:t>已经成功启动，可以进行服务调用：</a:t>
            </a:r>
            <a:endParaRPr lang="zh-CN" altLang="en-US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935" y="2016125"/>
            <a:ext cx="3257550" cy="9144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10" y="3035935"/>
            <a:ext cx="10081260" cy="3534410"/>
          </a:xfrm>
          <a:prstGeom prst="rect">
            <a:avLst/>
          </a:prstGeom>
        </p:spPr>
      </p:pic>
      <p:sp>
        <p:nvSpPr>
          <p:cNvPr id="18" name="圆角矩形 4"/>
          <p:cNvSpPr/>
          <p:nvPr>
            <p:custDataLst>
              <p:tags r:id="rId3"/>
            </p:custDataLst>
          </p:nvPr>
        </p:nvSpPr>
        <p:spPr>
          <a:xfrm>
            <a:off x="6595110" y="5060950"/>
            <a:ext cx="3263265" cy="363220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4"/>
            </p:custDataLst>
          </p:nvPr>
        </p:nvSpPr>
        <p:spPr>
          <a:xfrm>
            <a:off x="6478905" y="2008505"/>
            <a:ext cx="49714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dirty="0">
                <a:solidFill>
                  <a:srgbClr val="FF0000"/>
                </a:solidFill>
                <a:sym typeface="+mn-ea"/>
              </a:rPr>
              <a:t>当控制台出现以下调试信息说明内置的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Tomcat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已经成功启动，可以进行服务调用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5" name="右箭头 6"/>
          <p:cNvSpPr/>
          <p:nvPr>
            <p:custDataLst>
              <p:tags r:id="rId5"/>
            </p:custDataLst>
          </p:nvPr>
        </p:nvSpPr>
        <p:spPr>
          <a:xfrm rot="5400000">
            <a:off x="6763385" y="3566160"/>
            <a:ext cx="2364740" cy="40576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默认端口号为8080，我们可以在配置文件application.properties里修改端口号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2660" y="2459990"/>
            <a:ext cx="5981700" cy="13239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第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节：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springboot介绍</a:t>
            </a:r>
            <a:endParaRPr lang="en-US" altLang="zh-CN" dirty="0" err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en-US" altLang="zh-CN" dirty="0"/>
          </a:p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项目创建实现</a:t>
            </a:r>
            <a:endParaRPr lang="en-US" altLang="zh-CN" dirty="0"/>
          </a:p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en-US" altLang="zh-CN" dirty="0"/>
          </a:p>
          <a:p>
            <a:r>
              <a:rPr lang="zh-CN" altLang="en-US" dirty="0"/>
              <a:t>知识点</a:t>
            </a:r>
            <a:r>
              <a:rPr lang="en-US" altLang="zh-CN" dirty="0"/>
              <a:t>4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注解汇总</a:t>
            </a:r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dirty="0"/>
              <a:t>编写一个控制类，新建一个controller包，再建一个HelloWorld的类，编写HelloWorld.java：</a:t>
            </a:r>
            <a:endParaRPr lang="zh-CN" altLang="en-US" sz="2000" dirty="0"/>
          </a:p>
          <a:p>
            <a:endParaRPr lang="zh-CN" altLang="en-US" sz="20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1190" y="1638300"/>
            <a:ext cx="6067425" cy="2747010"/>
          </a:xfrm>
          <a:prstGeom prst="rect">
            <a:avLst/>
          </a:prstGeom>
        </p:spPr>
      </p:pic>
      <p:sp>
        <p:nvSpPr>
          <p:cNvPr id="18" name="圆角矩形 4"/>
          <p:cNvSpPr/>
          <p:nvPr>
            <p:custDataLst>
              <p:tags r:id="rId2"/>
            </p:custDataLst>
          </p:nvPr>
        </p:nvSpPr>
        <p:spPr>
          <a:xfrm>
            <a:off x="3096260" y="3364230"/>
            <a:ext cx="3263265" cy="258445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右箭头 6"/>
          <p:cNvSpPr/>
          <p:nvPr>
            <p:custDataLst>
              <p:tags r:id="rId3"/>
            </p:custDataLst>
          </p:nvPr>
        </p:nvSpPr>
        <p:spPr>
          <a:xfrm rot="10800000">
            <a:off x="7767219" y="3295086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4"/>
            </p:custDataLst>
          </p:nvPr>
        </p:nvSpPr>
        <p:spPr>
          <a:xfrm>
            <a:off x="8482823" y="3252883"/>
            <a:ext cx="3495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处理器响应的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URL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圆角矩形 4"/>
          <p:cNvSpPr/>
          <p:nvPr>
            <p:custDataLst>
              <p:tags r:id="rId5"/>
            </p:custDataLst>
          </p:nvPr>
        </p:nvSpPr>
        <p:spPr>
          <a:xfrm>
            <a:off x="2655570" y="2805430"/>
            <a:ext cx="2771775" cy="447675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右箭头 6"/>
          <p:cNvSpPr/>
          <p:nvPr>
            <p:custDataLst>
              <p:tags r:id="rId6"/>
            </p:custDataLst>
          </p:nvPr>
        </p:nvSpPr>
        <p:spPr>
          <a:xfrm rot="10800000">
            <a:off x="7482699" y="2805639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7"/>
            </p:custDataLst>
          </p:nvPr>
        </p:nvSpPr>
        <p:spPr>
          <a:xfrm>
            <a:off x="8322310" y="2279650"/>
            <a:ext cx="38696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由于是</a:t>
            </a:r>
            <a:r>
              <a:rPr lang="en-US" altLang="zh-CN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RestController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类似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Controller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ResponseBody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的集合，因此字符串将直接作为响应体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635" y="899160"/>
            <a:ext cx="12192000" cy="5958840"/>
          </a:xfrm>
        </p:spPr>
        <p:txBody>
          <a:bodyPr>
            <a:normAutofit fontScale="25000"/>
          </a:bodyPr>
          <a:lstStyle/>
          <a:p>
            <a:pPr marL="0" indent="0">
              <a:buNone/>
            </a:pPr>
            <a:r>
              <a:rPr lang="zh-CN" altLang="en-US" sz="7200" dirty="0"/>
              <a:t>代码基本解析</a:t>
            </a:r>
            <a:endParaRPr lang="en-US" altLang="zh-CN" sz="7200" dirty="0"/>
          </a:p>
          <a:p>
            <a:pPr lvl="1"/>
            <a:r>
              <a:rPr lang="zh-CN" altLang="en-US" sz="7200" dirty="0"/>
              <a:t>主类上使用的第一个注解是 </a:t>
            </a:r>
            <a:r>
              <a:rPr lang="en-US" altLang="zh-CN" sz="7200" dirty="0"/>
              <a:t>@</a:t>
            </a:r>
            <a:r>
              <a:rPr lang="en-US" altLang="zh-CN" sz="7200" dirty="0" err="1"/>
              <a:t>RestController</a:t>
            </a:r>
            <a:r>
              <a:rPr lang="en-US" altLang="zh-CN" sz="7200" dirty="0"/>
              <a:t> </a:t>
            </a:r>
            <a:r>
              <a:rPr lang="zh-CN" altLang="en-US" sz="7200" dirty="0"/>
              <a:t>，对于</a:t>
            </a:r>
            <a:r>
              <a:rPr lang="en-US" altLang="zh-CN" sz="7200" dirty="0"/>
              <a:t>Spring</a:t>
            </a:r>
            <a:r>
              <a:rPr lang="zh-CN" altLang="en-US" sz="7200" dirty="0"/>
              <a:t>， 该类扮演了一个特殊角色。在本示例中， 我们的类是一个</a:t>
            </a:r>
            <a:r>
              <a:rPr lang="en-US" altLang="zh-CN" sz="7200" dirty="0"/>
              <a:t>WEB Controller </a:t>
            </a:r>
            <a:r>
              <a:rPr lang="zh-CN" altLang="en-US" sz="7200" dirty="0"/>
              <a:t>，所以当处理进来的</a:t>
            </a:r>
            <a:r>
              <a:rPr lang="en-US" altLang="zh-CN" sz="7200" dirty="0"/>
              <a:t>web</a:t>
            </a:r>
            <a:r>
              <a:rPr lang="zh-CN" altLang="en-US" sz="7200" dirty="0"/>
              <a:t>请求时， </a:t>
            </a:r>
            <a:r>
              <a:rPr lang="en-US" altLang="zh-CN" sz="7200" dirty="0"/>
              <a:t>Spring</a:t>
            </a:r>
            <a:r>
              <a:rPr lang="zh-CN" altLang="en-US" sz="7200" dirty="0"/>
              <a:t>会使用它来进行响应。</a:t>
            </a:r>
            <a:endParaRPr lang="en-US" altLang="zh-CN" sz="7200" dirty="0"/>
          </a:p>
          <a:p>
            <a:pPr lvl="1"/>
            <a:r>
              <a:rPr lang="en-US" altLang="zh-CN" sz="7200" dirty="0"/>
              <a:t>@</a:t>
            </a:r>
            <a:r>
              <a:rPr lang="en-US" altLang="zh-CN" sz="7200" dirty="0" err="1"/>
              <a:t>RequestMapping</a:t>
            </a:r>
            <a:r>
              <a:rPr lang="en-US" altLang="zh-CN" sz="7200" dirty="0"/>
              <a:t> </a:t>
            </a:r>
            <a:r>
              <a:rPr lang="zh-CN" altLang="en-US" sz="7200" dirty="0"/>
              <a:t>注解提供路由信息。 它告诉</a:t>
            </a:r>
            <a:r>
              <a:rPr lang="en-US" altLang="zh-CN" sz="7200" dirty="0"/>
              <a:t>Spring</a:t>
            </a:r>
            <a:r>
              <a:rPr lang="zh-CN" altLang="en-US" sz="7200" dirty="0"/>
              <a:t>任何来自</a:t>
            </a:r>
            <a:r>
              <a:rPr lang="en-US" altLang="zh-CN" sz="7200" dirty="0"/>
              <a:t>"/"</a:t>
            </a:r>
            <a:r>
              <a:rPr lang="zh-CN" altLang="en-US" sz="7200" dirty="0"/>
              <a:t>路径的</a:t>
            </a:r>
            <a:r>
              <a:rPr lang="en-US" altLang="zh-CN" sz="7200" dirty="0"/>
              <a:t>HTTP</a:t>
            </a:r>
            <a:r>
              <a:rPr lang="zh-CN" altLang="en-US" sz="7200" dirty="0"/>
              <a:t>请求都应该被映射到 </a:t>
            </a:r>
            <a:r>
              <a:rPr lang="en-US" altLang="zh-CN" sz="7200" dirty="0"/>
              <a:t>home </a:t>
            </a:r>
            <a:r>
              <a:rPr lang="zh-CN" altLang="en-US" sz="7200" dirty="0"/>
              <a:t>方法。 </a:t>
            </a:r>
            <a:r>
              <a:rPr lang="en-US" altLang="zh-CN" sz="7200" dirty="0"/>
              <a:t>@</a:t>
            </a:r>
            <a:r>
              <a:rPr lang="en-US" altLang="zh-CN" sz="7200" dirty="0" err="1"/>
              <a:t>RestController</a:t>
            </a:r>
            <a:r>
              <a:rPr lang="en-US" altLang="zh-CN" sz="7200" dirty="0"/>
              <a:t> </a:t>
            </a:r>
            <a:r>
              <a:rPr lang="zh-CN" altLang="en-US" sz="7200" dirty="0"/>
              <a:t>注解告诉</a:t>
            </a:r>
            <a:r>
              <a:rPr lang="en-US" altLang="zh-CN" sz="7200" dirty="0"/>
              <a:t>Spring</a:t>
            </a:r>
            <a:r>
              <a:rPr lang="zh-CN" altLang="en-US" sz="7200" dirty="0"/>
              <a:t>以字符串的形式渲染结果， 并直接返回给调用者。</a:t>
            </a:r>
            <a:endParaRPr lang="en-US" altLang="zh-CN" sz="7200" dirty="0"/>
          </a:p>
          <a:p>
            <a:pPr lvl="1"/>
            <a:r>
              <a:rPr lang="en-US" altLang="zh-CN" sz="7200" dirty="0"/>
              <a:t>@</a:t>
            </a:r>
            <a:r>
              <a:rPr lang="en-US" altLang="zh-CN" sz="7200" b="1" dirty="0" err="1">
                <a:solidFill>
                  <a:srgbClr val="C00000"/>
                </a:solidFill>
              </a:rPr>
              <a:t>RestController</a:t>
            </a:r>
            <a:r>
              <a:rPr lang="zh-CN" altLang="en-US" sz="7200" b="1" dirty="0">
                <a:solidFill>
                  <a:srgbClr val="C00000"/>
                </a:solidFill>
              </a:rPr>
              <a:t>和</a:t>
            </a:r>
            <a:r>
              <a:rPr lang="en-US" altLang="zh-CN" sz="7200" b="1" dirty="0">
                <a:solidFill>
                  <a:srgbClr val="C00000"/>
                </a:solidFill>
              </a:rPr>
              <a:t>@</a:t>
            </a:r>
            <a:r>
              <a:rPr lang="en-US" altLang="zh-CN" sz="7200" b="1" dirty="0" err="1">
                <a:solidFill>
                  <a:srgbClr val="C00000"/>
                </a:solidFill>
              </a:rPr>
              <a:t>RequestMapping</a:t>
            </a:r>
            <a:r>
              <a:rPr lang="zh-CN" altLang="en-US" sz="7200" b="1" dirty="0">
                <a:solidFill>
                  <a:srgbClr val="C00000"/>
                </a:solidFill>
              </a:rPr>
              <a:t>注解是</a:t>
            </a:r>
            <a:r>
              <a:rPr lang="en-US" altLang="zh-CN" sz="7200" b="1" dirty="0">
                <a:solidFill>
                  <a:srgbClr val="C00000"/>
                </a:solidFill>
              </a:rPr>
              <a:t>Spring MVC</a:t>
            </a:r>
            <a:r>
              <a:rPr lang="zh-CN" altLang="en-US" sz="7200" b="1" dirty="0">
                <a:solidFill>
                  <a:srgbClr val="C00000"/>
                </a:solidFill>
              </a:rPr>
              <a:t>注解（它们不是</a:t>
            </a:r>
            <a:r>
              <a:rPr lang="en-US" altLang="zh-CN" sz="7200" b="1" dirty="0">
                <a:solidFill>
                  <a:srgbClr val="C00000"/>
                </a:solidFill>
              </a:rPr>
              <a:t>Spring Boot</a:t>
            </a:r>
            <a:r>
              <a:rPr lang="zh-CN" altLang="en-US" sz="7200" b="1" dirty="0">
                <a:solidFill>
                  <a:srgbClr val="C00000"/>
                </a:solidFill>
              </a:rPr>
              <a:t>的特定部分） </a:t>
            </a:r>
            <a:r>
              <a:rPr lang="zh-CN" altLang="en-US" sz="7200" dirty="0"/>
              <a:t>。 具体请参考之前的</a:t>
            </a:r>
            <a:r>
              <a:rPr lang="en-US" altLang="zh-CN" sz="7200" dirty="0" err="1"/>
              <a:t>SpringMVC</a:t>
            </a:r>
            <a:r>
              <a:rPr lang="zh-CN" altLang="en-US" sz="7200" dirty="0"/>
              <a:t>章节。 </a:t>
            </a:r>
            <a:endParaRPr lang="zh-CN" altLang="en-US" sz="7200" dirty="0"/>
          </a:p>
          <a:p>
            <a:pPr lvl="1"/>
            <a:r>
              <a:rPr lang="en-US" altLang="zh-CN" sz="7200" dirty="0">
                <a:sym typeface="+mn-ea"/>
              </a:rPr>
              <a:t>main</a:t>
            </a:r>
            <a:r>
              <a:rPr lang="zh-CN" altLang="en-US" sz="7200" dirty="0">
                <a:sym typeface="+mn-ea"/>
              </a:rPr>
              <a:t>方法</a:t>
            </a:r>
            <a:endParaRPr lang="en-US" altLang="zh-CN" sz="7200" dirty="0"/>
          </a:p>
          <a:p>
            <a:pPr lvl="2"/>
            <a:r>
              <a:rPr lang="zh-CN" altLang="en-US" sz="7200" dirty="0">
                <a:sym typeface="+mn-ea"/>
              </a:rPr>
              <a:t>应用程序最后部分是</a:t>
            </a:r>
            <a:r>
              <a:rPr lang="en-US" altLang="zh-CN" sz="7200" dirty="0">
                <a:sym typeface="+mn-ea"/>
              </a:rPr>
              <a:t>main</a:t>
            </a:r>
            <a:r>
              <a:rPr lang="zh-CN" altLang="en-US" sz="7200" dirty="0">
                <a:sym typeface="+mn-ea"/>
              </a:rPr>
              <a:t>方法。 这只是一个标准的方法， 它遵循</a:t>
            </a:r>
            <a:r>
              <a:rPr lang="en-US" altLang="zh-CN" sz="7200" dirty="0">
                <a:sym typeface="+mn-ea"/>
              </a:rPr>
              <a:t>Java</a:t>
            </a:r>
            <a:r>
              <a:rPr lang="zh-CN" altLang="en-US" sz="7200" dirty="0">
                <a:sym typeface="+mn-ea"/>
              </a:rPr>
              <a:t>对于一个应用程序入口点的约定。 </a:t>
            </a:r>
            <a:r>
              <a:rPr lang="en-US" altLang="zh-CN" sz="7200" dirty="0">
                <a:sym typeface="+mn-ea"/>
              </a:rPr>
              <a:t>main</a:t>
            </a:r>
            <a:r>
              <a:rPr lang="zh-CN" altLang="en-US" sz="7200" dirty="0">
                <a:sym typeface="+mn-ea"/>
              </a:rPr>
              <a:t>方法通过调用</a:t>
            </a:r>
            <a:r>
              <a:rPr lang="en-US" altLang="zh-CN" sz="7200" dirty="0">
                <a:sym typeface="+mn-ea"/>
              </a:rPr>
              <a:t>run</a:t>
            </a:r>
            <a:r>
              <a:rPr lang="zh-CN" altLang="en-US" sz="7200" dirty="0">
                <a:sym typeface="+mn-ea"/>
              </a:rPr>
              <a:t>， 将业务委托给了</a:t>
            </a:r>
            <a:r>
              <a:rPr lang="en-US" altLang="zh-CN" sz="7200" dirty="0">
                <a:sym typeface="+mn-ea"/>
              </a:rPr>
              <a:t>Spring Boot</a:t>
            </a:r>
            <a:r>
              <a:rPr lang="zh-CN" altLang="en-US" sz="7200" dirty="0">
                <a:sym typeface="+mn-ea"/>
              </a:rPr>
              <a:t>的</a:t>
            </a:r>
            <a:r>
              <a:rPr lang="en-US" altLang="zh-CN" sz="7200" dirty="0" err="1">
                <a:sym typeface="+mn-ea"/>
              </a:rPr>
              <a:t>SpringApplication</a:t>
            </a:r>
            <a:r>
              <a:rPr lang="zh-CN" altLang="en-US" sz="7200" dirty="0">
                <a:sym typeface="+mn-ea"/>
              </a:rPr>
              <a:t>类。 </a:t>
            </a:r>
            <a:r>
              <a:rPr lang="en-US" altLang="zh-CN" sz="7200" dirty="0" err="1">
                <a:sym typeface="+mn-ea"/>
              </a:rPr>
              <a:t>SpringApplication</a:t>
            </a:r>
            <a:r>
              <a:rPr lang="zh-CN" altLang="en-US" sz="7200" dirty="0">
                <a:sym typeface="+mn-ea"/>
              </a:rPr>
              <a:t>将引导应用， 启动</a:t>
            </a:r>
            <a:r>
              <a:rPr lang="en-US" altLang="zh-CN" sz="7200" dirty="0">
                <a:sym typeface="+mn-ea"/>
              </a:rPr>
              <a:t>Spring</a:t>
            </a:r>
            <a:r>
              <a:rPr lang="zh-CN" altLang="en-US" sz="7200" dirty="0">
                <a:sym typeface="+mn-ea"/>
              </a:rPr>
              <a:t>， 相</a:t>
            </a:r>
            <a:r>
              <a:rPr lang="zh-CN" altLang="en-US" sz="7200" dirty="0">
                <a:sym typeface="+mn-ea"/>
              </a:rPr>
              <a:t>应地启动被自动配置的</a:t>
            </a:r>
            <a:r>
              <a:rPr lang="en-US" altLang="zh-CN" sz="7200" dirty="0">
                <a:sym typeface="+mn-ea"/>
              </a:rPr>
              <a:t>Tomcat web</a:t>
            </a:r>
            <a:r>
              <a:rPr lang="zh-CN" altLang="en-US" sz="7200" dirty="0">
                <a:sym typeface="+mn-ea"/>
              </a:rPr>
              <a:t>服务器。 我们需要</a:t>
            </a:r>
            <a:r>
              <a:rPr lang="en-US" altLang="zh-CN" sz="7200" dirty="0" err="1">
                <a:sym typeface="+mn-ea"/>
              </a:rPr>
              <a:t>BootProjectDemoApplication.class</a:t>
            </a:r>
            <a:r>
              <a:rPr lang="en-US" altLang="zh-CN" sz="7200" dirty="0">
                <a:sym typeface="+mn-ea"/>
              </a:rPr>
              <a:t> </a:t>
            </a:r>
            <a:r>
              <a:rPr lang="zh-CN" altLang="en-US" sz="7200" dirty="0">
                <a:sym typeface="+mn-ea"/>
              </a:rPr>
              <a:t>作为参数传递给</a:t>
            </a:r>
            <a:r>
              <a:rPr lang="en-US" altLang="zh-CN" sz="7200" dirty="0">
                <a:sym typeface="+mn-ea"/>
              </a:rPr>
              <a:t>run</a:t>
            </a:r>
            <a:r>
              <a:rPr lang="zh-CN" altLang="en-US" sz="7200" dirty="0">
                <a:sym typeface="+mn-ea"/>
              </a:rPr>
              <a:t>方法来告诉</a:t>
            </a:r>
            <a:r>
              <a:rPr lang="en-US" altLang="zh-CN" sz="7200" dirty="0" err="1">
                <a:sym typeface="+mn-ea"/>
              </a:rPr>
              <a:t>SpringApplication</a:t>
            </a:r>
            <a:r>
              <a:rPr lang="zh-CN" altLang="en-US" sz="7200" dirty="0">
                <a:sym typeface="+mn-ea"/>
              </a:rPr>
              <a:t>谁是主要的</a:t>
            </a:r>
            <a:r>
              <a:rPr lang="en-US" altLang="zh-CN" sz="7200" dirty="0">
                <a:sym typeface="+mn-ea"/>
              </a:rPr>
              <a:t>Spring</a:t>
            </a:r>
            <a:r>
              <a:rPr lang="zh-CN" altLang="en-US" sz="7200" dirty="0">
                <a:sym typeface="+mn-ea"/>
              </a:rPr>
              <a:t>组件。 为了暴露任何的命令行参数， </a:t>
            </a:r>
            <a:r>
              <a:rPr lang="en-US" altLang="zh-CN" sz="7200" dirty="0" err="1">
                <a:sym typeface="+mn-ea"/>
              </a:rPr>
              <a:t>args</a:t>
            </a:r>
            <a:r>
              <a:rPr lang="zh-CN" altLang="en-US" sz="7200" dirty="0">
                <a:sym typeface="+mn-ea"/>
              </a:rPr>
              <a:t>数组也会被传递过去。</a:t>
            </a:r>
            <a:r>
              <a:rPr lang="zh-CN" altLang="en-US" sz="7200" dirty="0"/>
              <a:t> </a:t>
            </a:r>
            <a:br>
              <a:rPr lang="zh-CN" altLang="en-US" sz="7200" dirty="0"/>
            </a:br>
            <a:endParaRPr lang="en-US" altLang="zh-CN" sz="6400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/>
              <a:t>利用浏览器访问服务：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62275" y="4073525"/>
            <a:ext cx="4981575" cy="10382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340" y="1786255"/>
            <a:ext cx="6629400" cy="127190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打包应用</a:t>
            </a:r>
            <a:endParaRPr lang="en-US" altLang="zh-CN" dirty="0"/>
          </a:p>
          <a:p>
            <a:pPr lvl="1"/>
            <a:r>
              <a:rPr lang="zh-CN" altLang="en-US" dirty="0"/>
              <a:t>在控制台中进入当前项目路径，执行</a:t>
            </a:r>
            <a:r>
              <a:rPr lang="en-US" altLang="zh-CN" dirty="0"/>
              <a:t>Maven</a:t>
            </a:r>
            <a:r>
              <a:rPr lang="zh-CN" altLang="en-US" dirty="0"/>
              <a:t>的打包命令（mvn package）：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7912628" y="3632456"/>
            <a:ext cx="3025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打包生成的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路径（当前项目的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target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子目录中）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120" y="2188845"/>
            <a:ext cx="4124325" cy="11137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235" y="3432810"/>
            <a:ext cx="6572250" cy="12369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235" y="5220335"/>
            <a:ext cx="7974965" cy="1228725"/>
          </a:xfrm>
          <a:prstGeom prst="rect">
            <a:avLst/>
          </a:prstGeom>
        </p:spPr>
      </p:pic>
      <p:sp>
        <p:nvSpPr>
          <p:cNvPr id="13" name="圆角矩形 4"/>
          <p:cNvSpPr/>
          <p:nvPr>
            <p:custDataLst>
              <p:tags r:id="rId6"/>
            </p:custDataLst>
          </p:nvPr>
        </p:nvSpPr>
        <p:spPr>
          <a:xfrm>
            <a:off x="1236980" y="5632450"/>
            <a:ext cx="7601585" cy="229870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>
            <p:custDataLst>
              <p:tags r:id="rId7"/>
            </p:custDataLst>
          </p:nvPr>
        </p:nvSpPr>
        <p:spPr>
          <a:xfrm rot="5400000">
            <a:off x="7728585" y="4710430"/>
            <a:ext cx="1093470" cy="39624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9525" y="4433570"/>
            <a:ext cx="2847975" cy="201549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执行</a:t>
            </a:r>
            <a:r>
              <a:rPr lang="en-US" altLang="zh-CN" dirty="0"/>
              <a:t>jar</a:t>
            </a:r>
            <a:r>
              <a:rPr lang="zh-CN" altLang="en-US" dirty="0"/>
              <a:t>包（java -jar target/demo-0.0.1-SNAPSHOT.jar）：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10086340" y="3102610"/>
            <a:ext cx="21056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IDEA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中相同的调试信息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779899" y="5600277"/>
            <a:ext cx="302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浏览器访问得到同样的结果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8960485" y="1384300"/>
            <a:ext cx="3238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直接执行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target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子目录中打包生成的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包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" y="1672590"/>
            <a:ext cx="8466455" cy="4076700"/>
          </a:xfrm>
          <a:prstGeom prst="rect">
            <a:avLst/>
          </a:prstGeom>
        </p:spPr>
      </p:pic>
      <p:sp>
        <p:nvSpPr>
          <p:cNvPr id="19" name="圆角矩形 4"/>
          <p:cNvSpPr/>
          <p:nvPr>
            <p:custDataLst>
              <p:tags r:id="rId3"/>
            </p:custDataLst>
          </p:nvPr>
        </p:nvSpPr>
        <p:spPr>
          <a:xfrm>
            <a:off x="1361375" y="1722938"/>
            <a:ext cx="4450689" cy="306649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圆角矩形 4"/>
          <p:cNvSpPr/>
          <p:nvPr>
            <p:custDataLst>
              <p:tags r:id="rId4"/>
            </p:custDataLst>
          </p:nvPr>
        </p:nvSpPr>
        <p:spPr>
          <a:xfrm>
            <a:off x="0" y="2086610"/>
            <a:ext cx="9604375" cy="2179955"/>
          </a:xfrm>
          <a:prstGeom prst="roundRect">
            <a:avLst>
              <a:gd name="adj" fmla="val 6192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右箭头 6"/>
          <p:cNvSpPr/>
          <p:nvPr>
            <p:custDataLst>
              <p:tags r:id="rId5"/>
            </p:custDataLst>
          </p:nvPr>
        </p:nvSpPr>
        <p:spPr>
          <a:xfrm rot="10500000" flipV="1">
            <a:off x="5963285" y="1619250"/>
            <a:ext cx="2990215" cy="28003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右箭头 6"/>
          <p:cNvSpPr/>
          <p:nvPr>
            <p:custDataLst>
              <p:tags r:id="rId6"/>
            </p:custDataLst>
          </p:nvPr>
        </p:nvSpPr>
        <p:spPr>
          <a:xfrm rot="5400000">
            <a:off x="5451042" y="5301600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469640" y="5969635"/>
            <a:ext cx="4981575" cy="5302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en-US" altLang="zh-CN" dirty="0" err="1">
                <a:sym typeface="+mn-ea"/>
              </a:rPr>
              <a:t>SpringBoot</a:t>
            </a:r>
            <a:r>
              <a:rPr lang="zh-CN" altLang="en-US" dirty="0">
                <a:sym typeface="+mn-ea"/>
              </a:rPr>
              <a:t>项目创建实现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或者通过</a:t>
            </a:r>
            <a:r>
              <a:rPr lang="en-US" altLang="zh-CN" dirty="0"/>
              <a:t>Maven</a:t>
            </a:r>
            <a:r>
              <a:rPr lang="zh-CN" altLang="en-US" dirty="0"/>
              <a:t>执行</a:t>
            </a:r>
            <a:r>
              <a:rPr lang="en-US" altLang="zh-CN" dirty="0"/>
              <a:t>jar</a:t>
            </a:r>
            <a:r>
              <a:rPr lang="zh-CN" altLang="en-US" dirty="0"/>
              <a:t>包：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870" y="1854835"/>
            <a:ext cx="3589020" cy="41243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520" y="1726565"/>
            <a:ext cx="7650480" cy="45161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690" y="899160"/>
            <a:ext cx="11791950" cy="5735320"/>
          </a:xfrm>
        </p:spPr>
        <p:txBody>
          <a:bodyPr>
            <a:normAutofit fontScale="62500"/>
          </a:bodyPr>
          <a:lstStyle/>
          <a:p>
            <a:r>
              <a:rPr lang="zh-CN" altLang="en-US" dirty="0"/>
              <a:t>Pom文件中的</a:t>
            </a:r>
            <a:r>
              <a:rPr lang="zh-CN" altLang="en-US" dirty="0">
                <a:solidFill>
                  <a:srgbClr val="FF0000"/>
                </a:solidFill>
              </a:rPr>
              <a:t>parent</a:t>
            </a:r>
            <a:r>
              <a:rPr lang="zh-CN" altLang="en-US" dirty="0"/>
              <a:t>是Spring Boot的框架版本控制中心，配置项目继承 </a:t>
            </a:r>
            <a:r>
              <a:rPr lang="en-US" altLang="zh-CN" dirty="0"/>
              <a:t>spring-boot-starter-parent </a:t>
            </a:r>
            <a:r>
              <a:rPr lang="zh-CN" altLang="en-US" dirty="0"/>
              <a:t>只需要简单地设置 </a:t>
            </a:r>
            <a:r>
              <a:rPr lang="en-US" altLang="zh-CN" dirty="0"/>
              <a:t>parent </a:t>
            </a:r>
            <a:r>
              <a:rPr lang="zh-CN" altLang="en-US" dirty="0"/>
              <a:t>为：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只需要在该依赖上指定</a:t>
            </a:r>
            <a:r>
              <a:rPr lang="en-US" altLang="zh-CN" dirty="0"/>
              <a:t>Spring Boot</a:t>
            </a:r>
            <a:r>
              <a:rPr lang="zh-CN" altLang="en-US" dirty="0"/>
              <a:t>版本。 如果导入其他的</a:t>
            </a:r>
            <a:r>
              <a:rPr lang="en-US" altLang="zh-CN" dirty="0"/>
              <a:t>starters</a:t>
            </a:r>
            <a:r>
              <a:rPr lang="zh-CN" altLang="en-US" dirty="0"/>
              <a:t>，你可以放心的省略版本号</a:t>
            </a:r>
            <a:endParaRPr lang="en-US" altLang="zh-CN" dirty="0"/>
          </a:p>
          <a:p>
            <a:r>
              <a:rPr lang="zh-CN" altLang="en-US" dirty="0"/>
              <a:t>当然，不是每个人都喜欢继承 </a:t>
            </a:r>
            <a:r>
              <a:rPr lang="en-US" altLang="zh-CN" dirty="0"/>
              <a:t>spring-boot-starter-parent POM</a:t>
            </a:r>
            <a:r>
              <a:rPr lang="zh-CN" altLang="en-US" dirty="0"/>
              <a:t>。 开发人员可能需要使用公司标准</a:t>
            </a:r>
            <a:r>
              <a:rPr lang="en-US" altLang="zh-CN" dirty="0"/>
              <a:t>parent</a:t>
            </a:r>
            <a:r>
              <a:rPr lang="zh-CN" altLang="en-US" dirty="0"/>
              <a:t>， 或可能倾向于显式声明所有</a:t>
            </a:r>
            <a:r>
              <a:rPr lang="en-US" altLang="zh-CN" dirty="0"/>
              <a:t>Maven</a:t>
            </a:r>
            <a:r>
              <a:rPr lang="zh-CN" altLang="en-US" dirty="0"/>
              <a:t>配置。 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8520" y="1971675"/>
            <a:ext cx="5237480" cy="25501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927975" y="1854200"/>
            <a:ext cx="4200525" cy="2667635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>
            <p:custDataLst>
              <p:tags r:id="rId4"/>
            </p:custDataLst>
          </p:nvPr>
        </p:nvCxnSpPr>
        <p:spPr>
          <a:xfrm flipV="1">
            <a:off x="5585823" y="2799332"/>
            <a:ext cx="2208839" cy="5232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690" y="899160"/>
            <a:ext cx="11791950" cy="57353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sz="2000" dirty="0"/>
              <a:t>Spring Boot 项目可以通过继承 spring-boot-starter-parent 来获得一些合理的默认配置，它主要提供了以下特性：</a:t>
            </a:r>
            <a:endParaRPr sz="2000" dirty="0"/>
          </a:p>
          <a:p>
            <a:pPr marL="0" indent="0">
              <a:buNone/>
            </a:pPr>
            <a:r>
              <a:rPr lang="en-US" sz="2000" dirty="0"/>
              <a:t>   </a:t>
            </a:r>
            <a:r>
              <a:rPr sz="2000" dirty="0"/>
              <a:t>默认 JDK 版本（Java 8）</a:t>
            </a:r>
            <a:endParaRPr sz="2000" dirty="0"/>
          </a:p>
          <a:p>
            <a:pPr marL="0" indent="0">
              <a:buNone/>
            </a:pPr>
            <a:r>
              <a:rPr lang="en-US" sz="2000" dirty="0"/>
              <a:t>   </a:t>
            </a:r>
            <a:r>
              <a:rPr sz="2000" dirty="0"/>
              <a:t>默认字符集（UTF-8）</a:t>
            </a:r>
            <a:endParaRPr sz="2000" dirty="0"/>
          </a:p>
          <a:p>
            <a:pPr marL="0" indent="0">
              <a:buNone/>
            </a:pPr>
            <a:r>
              <a:rPr lang="en-US" sz="2000" dirty="0"/>
              <a:t>   </a:t>
            </a:r>
            <a:r>
              <a:rPr sz="2000" dirty="0"/>
              <a:t>依赖管理功能</a:t>
            </a:r>
            <a:endParaRPr sz="2000" dirty="0"/>
          </a:p>
          <a:p>
            <a:pPr marL="0" indent="0">
              <a:buNone/>
            </a:pPr>
            <a:r>
              <a:rPr lang="en-US" sz="2000" dirty="0"/>
              <a:t>   </a:t>
            </a:r>
            <a:r>
              <a:rPr sz="2000" dirty="0"/>
              <a:t>资源过滤</a:t>
            </a:r>
            <a:endParaRPr sz="2000" dirty="0"/>
          </a:p>
          <a:p>
            <a:pPr marL="0" indent="0">
              <a:buNone/>
            </a:pPr>
            <a:r>
              <a:rPr lang="en-US" sz="2000" dirty="0"/>
              <a:t>   </a:t>
            </a:r>
            <a:r>
              <a:rPr sz="2000" dirty="0"/>
              <a:t>默认插件配置</a:t>
            </a:r>
            <a:endParaRPr sz="2000" dirty="0"/>
          </a:p>
          <a:p>
            <a:pPr marL="0" indent="0">
              <a:buNone/>
            </a:pPr>
            <a:r>
              <a:rPr lang="en-US" sz="2000" dirty="0"/>
              <a:t>   </a:t>
            </a:r>
            <a:r>
              <a:rPr sz="2000" dirty="0"/>
              <a:t>识别 application.properties 和 application.yml 类型的配置文件</a:t>
            </a:r>
            <a:endParaRPr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635" y="899160"/>
            <a:ext cx="12131675" cy="5890260"/>
          </a:xfrm>
        </p:spPr>
        <p:txBody>
          <a:bodyPr>
            <a:norm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</a:rPr>
              <a:t>Starter POMs</a:t>
            </a:r>
            <a:endParaRPr lang="en-US" altLang="zh-CN" sz="2000" dirty="0">
              <a:solidFill>
                <a:srgbClr val="FF0000"/>
              </a:solidFill>
            </a:endParaRPr>
          </a:p>
          <a:p>
            <a:pPr lvl="1"/>
            <a:r>
              <a:rPr lang="en-US" altLang="zh-CN" sz="2000" dirty="0"/>
              <a:t>Starter POMs</a:t>
            </a:r>
            <a:r>
              <a:rPr lang="zh-CN" altLang="en-US" sz="2000" dirty="0"/>
              <a:t>是可以包含到应用中的一个方便的依赖关系描述符集合。 可以获取所有</a:t>
            </a:r>
            <a:r>
              <a:rPr lang="en-US" altLang="zh-CN" sz="2000" dirty="0"/>
              <a:t>Spring</a:t>
            </a:r>
            <a:r>
              <a:rPr lang="zh-CN" altLang="en-US" sz="2000" dirty="0"/>
              <a:t>及相关技术的一站式服务， 而不需要翻阅示例代码， 拷贝粘贴大量的依赖描述符。 </a:t>
            </a:r>
            <a:endParaRPr lang="zh-CN" altLang="en-US" sz="2000" dirty="0"/>
          </a:p>
          <a:p>
            <a:pPr lvl="1"/>
            <a:r>
              <a:rPr lang="zh-CN" altLang="en-US" sz="2000" dirty="0"/>
              <a:t>例如， 如果你想使用</a:t>
            </a:r>
            <a:r>
              <a:rPr lang="en-US" altLang="zh-CN" sz="2000" dirty="0"/>
              <a:t>Spring</a:t>
            </a:r>
            <a:r>
              <a:rPr lang="zh-CN" altLang="en-US" sz="2000" dirty="0"/>
              <a:t>和</a:t>
            </a:r>
            <a:r>
              <a:rPr lang="en-US" altLang="zh-CN" sz="2000" dirty="0"/>
              <a:t>JDBC</a:t>
            </a:r>
            <a:r>
              <a:rPr lang="zh-CN" altLang="en-US" sz="2000" dirty="0"/>
              <a:t>进行数据库访问， 只需要在你的项目中包含</a:t>
            </a:r>
            <a:r>
              <a:rPr lang="en-US" altLang="zh-CN" sz="2000" dirty="0"/>
              <a:t>spring-boot-starter-</a:t>
            </a:r>
            <a:r>
              <a:rPr lang="en-US" altLang="zh-CN" sz="2000" dirty="0" err="1"/>
              <a:t>jdbc</a:t>
            </a:r>
            <a:r>
              <a:rPr lang="zh-CN" altLang="en-US" sz="2000" dirty="0"/>
              <a:t>依赖， 然后你就可以开始了。该</a:t>
            </a:r>
            <a:r>
              <a:rPr lang="en-US" altLang="zh-CN" sz="2000" dirty="0"/>
              <a:t>starters</a:t>
            </a:r>
            <a:r>
              <a:rPr lang="zh-CN" altLang="en-US" sz="2000" dirty="0"/>
              <a:t>包含很多你搭建项目， 快速运行所需的依赖， 并提供一致的， 管理的传递依赖集。 </a:t>
            </a:r>
            <a:endParaRPr lang="zh-CN" altLang="en-US" sz="2000" dirty="0"/>
          </a:p>
          <a:p>
            <a:pPr lvl="1"/>
            <a:r>
              <a:rPr lang="zh-CN" altLang="en-US" sz="2000" dirty="0"/>
              <a:t>所有的starters遵循一个相似的命名模式：spring-boot-starter- </a:t>
            </a:r>
            <a:r>
              <a:rPr lang="zh-CN" altLang="en-US" sz="2000" dirty="0">
                <a:sym typeface="+mn-ea"/>
              </a:rPr>
              <a:t>*</a:t>
            </a:r>
            <a:r>
              <a:rPr lang="zh-CN" altLang="en-US" sz="2000" dirty="0"/>
              <a:t>，在这里 * 是一种特殊类型的应用程序。该命名结构旨在帮你找到需要的starter。</a:t>
            </a:r>
            <a:br>
              <a:rPr lang="zh-CN" altLang="en-US" sz="2000" dirty="0"/>
            </a:b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690" y="899160"/>
            <a:ext cx="11791950" cy="5821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sz="1700" dirty="0">
                <a:solidFill>
                  <a:srgbClr val="FF0000"/>
                </a:solidFill>
              </a:rPr>
              <a:t>starter：spring-boot场景启动器</a:t>
            </a:r>
            <a:endParaRPr lang="zh-CN" altLang="en-US" sz="1700" dirty="0"/>
          </a:p>
          <a:p>
            <a:endParaRPr lang="zh-CN" altLang="en-US" sz="1700" dirty="0"/>
          </a:p>
          <a:p>
            <a:endParaRPr lang="zh-CN" altLang="en-US" sz="1700" dirty="0"/>
          </a:p>
          <a:p>
            <a:endParaRPr lang="zh-CN" altLang="en-US" sz="1700" dirty="0"/>
          </a:p>
          <a:p>
            <a:endParaRPr lang="zh-CN" altLang="en-US" sz="1700" dirty="0"/>
          </a:p>
          <a:p>
            <a:endParaRPr lang="zh-CN" altLang="en-US" sz="1700" dirty="0"/>
          </a:p>
          <a:p>
            <a:r>
              <a:rPr lang="zh-CN" altLang="en-US" sz="1700" dirty="0"/>
              <a:t>spring-boot-starter-web :帮我们导入了web模块正常运行所依赖的组件</a:t>
            </a:r>
            <a:endParaRPr lang="zh-CN" altLang="en-US" sz="1700" dirty="0"/>
          </a:p>
          <a:p>
            <a:r>
              <a:rPr lang="zh-CN" altLang="en-US" sz="1700" dirty="0"/>
              <a:t>出厂默认就写好了很多starter,如：spring-boot-starter-activemq，spring-boot-starter-aop，spring-boot-starter-data-redis，spring-boot-starter-data-solr等 </a:t>
            </a:r>
            <a:endParaRPr lang="zh-CN" altLang="en-US" sz="1700" dirty="0"/>
          </a:p>
          <a:p>
            <a:r>
              <a:rPr lang="zh-CN" altLang="en-US" sz="1700" dirty="0">
                <a:solidFill>
                  <a:srgbClr val="FF0000"/>
                </a:solidFill>
              </a:rPr>
              <a:t>重要提示：</a:t>
            </a:r>
            <a:r>
              <a:rPr lang="zh-CN" altLang="en-US" sz="1700" dirty="0"/>
              <a:t>Spring Boot将所有的绝大部分框架整合场景都进行了抽取，做成一个个的starters（启动器），只需要在项目里面引入这些starter相关整合所需的依赖都会导入进来。所有这些 starter 都遵循着约定成俗的默认配置，并允许用户调整这些配置，即遵循“约定大于配置”的原则。</a:t>
            </a:r>
            <a:endParaRPr lang="zh-CN" altLang="en-US" sz="17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9890" y="1473835"/>
            <a:ext cx="6305550" cy="23368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570" y="899047"/>
            <a:ext cx="8507979" cy="5448937"/>
          </a:xfrm>
        </p:spPr>
        <p:txBody>
          <a:bodyPr>
            <a:normAutofit fontScale="77500" lnSpcReduction="20000"/>
          </a:bodyPr>
          <a:lstStyle/>
          <a:p>
            <a:r>
              <a:rPr lang="en-US" altLang="zh-CN" dirty="0"/>
              <a:t>Spring Boot</a:t>
            </a:r>
            <a:r>
              <a:rPr lang="zh-CN" altLang="en-US" dirty="0"/>
              <a:t>是由</a:t>
            </a:r>
            <a:r>
              <a:rPr lang="en-US" altLang="zh-CN" dirty="0"/>
              <a:t>Pivotal</a:t>
            </a:r>
            <a:r>
              <a:rPr lang="zh-CN" altLang="en-US" dirty="0"/>
              <a:t>团队提供的全新框架，其设计目的是用来简化新</a:t>
            </a:r>
            <a:r>
              <a:rPr lang="en-US" altLang="zh-CN" dirty="0"/>
              <a:t>Spring</a:t>
            </a:r>
            <a:r>
              <a:rPr lang="zh-CN" altLang="en-US" dirty="0"/>
              <a:t>应用的初始搭建以及开发过程。该框架使用了特定的方式来进行配置，从而使开发人员不再需要定义样板化的配置。通过这种方式，</a:t>
            </a:r>
            <a:r>
              <a:rPr lang="en-US" altLang="zh-CN" dirty="0"/>
              <a:t>Spring Boot</a:t>
            </a:r>
            <a:r>
              <a:rPr lang="zh-CN" altLang="en-US" dirty="0"/>
              <a:t>致力于在蓬勃发展的快速应用开发领域</a:t>
            </a:r>
            <a:r>
              <a:rPr lang="en-US" altLang="zh-CN" dirty="0"/>
              <a:t>(rapid application development)</a:t>
            </a:r>
            <a:r>
              <a:rPr lang="zh-CN" altLang="en-US" dirty="0"/>
              <a:t>成为领导者。</a:t>
            </a:r>
            <a:endParaRPr lang="en-US" altLang="zh-CN" dirty="0"/>
          </a:p>
          <a:p>
            <a:r>
              <a:rPr lang="en-US" altLang="zh-CN" dirty="0"/>
              <a:t>Spring Boot</a:t>
            </a:r>
            <a:r>
              <a:rPr lang="zh-CN" altLang="en-US" dirty="0"/>
              <a:t>提供了一种新的编程范式，提供了大量开箱即用（out-of-the-box）的依赖模块，能在最小的阻力下开发</a:t>
            </a:r>
            <a:r>
              <a:rPr lang="en-US" altLang="zh-CN" dirty="0"/>
              <a:t>Spring</a:t>
            </a:r>
            <a:r>
              <a:rPr lang="zh-CN" altLang="en-US" dirty="0"/>
              <a:t>应用程序。有了它， 开发人员可以更加敏捷地开发</a:t>
            </a:r>
            <a:r>
              <a:rPr lang="en-US" altLang="zh-CN" dirty="0"/>
              <a:t>Spring</a:t>
            </a:r>
            <a:r>
              <a:rPr lang="zh-CN" altLang="en-US" dirty="0"/>
              <a:t>应用程序，专注于应用程序的功能，不用在</a:t>
            </a:r>
            <a:r>
              <a:rPr lang="en-US" altLang="zh-CN" dirty="0"/>
              <a:t>Spring</a:t>
            </a:r>
            <a:r>
              <a:rPr lang="zh-CN" altLang="en-US" dirty="0"/>
              <a:t>的配置上多花功 夫，甚至完全不用配置。实际上，</a:t>
            </a:r>
            <a:r>
              <a:rPr lang="en-US" altLang="zh-CN" b="1" dirty="0">
                <a:solidFill>
                  <a:srgbClr val="C00000"/>
                </a:solidFill>
              </a:rPr>
              <a:t>Spring Boot</a:t>
            </a:r>
            <a:r>
              <a:rPr lang="zh-CN" altLang="en-US" b="1" dirty="0">
                <a:solidFill>
                  <a:srgbClr val="C00000"/>
                </a:solidFill>
              </a:rPr>
              <a:t>的一项重要工作就是让</a:t>
            </a:r>
            <a:r>
              <a:rPr lang="en-US" altLang="zh-CN" b="1" dirty="0">
                <a:solidFill>
                  <a:srgbClr val="C00000"/>
                </a:solidFill>
              </a:rPr>
              <a:t>Spring</a:t>
            </a:r>
            <a:r>
              <a:rPr lang="zh-CN" altLang="en-US" b="1" dirty="0">
                <a:solidFill>
                  <a:srgbClr val="C00000"/>
                </a:solidFill>
              </a:rPr>
              <a:t>配置不再成为开发路上的绊脚石</a:t>
            </a:r>
            <a:r>
              <a:rPr lang="zh-CN" altLang="en-US" dirty="0"/>
              <a:t>。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5858359" y="5641384"/>
            <a:ext cx="1265554" cy="494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/>
          <a:srcRect l="12598" r="13379"/>
          <a:stretch>
            <a:fillRect/>
          </a:stretch>
        </p:blipFill>
        <p:spPr>
          <a:xfrm>
            <a:off x="8818534" y="1551920"/>
            <a:ext cx="2712205" cy="221304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spring-boot-starter-parent </a:t>
            </a:r>
            <a:r>
              <a:rPr lang="zh-CN" altLang="en-US" dirty="0"/>
              <a:t>选择相当保守的</a:t>
            </a:r>
            <a:r>
              <a:rPr lang="en-US" altLang="zh-CN" dirty="0"/>
              <a:t>Java</a:t>
            </a:r>
            <a:r>
              <a:rPr lang="zh-CN" altLang="en-US" dirty="0"/>
              <a:t>兼容策略。 如果希望使用指定的</a:t>
            </a:r>
            <a:r>
              <a:rPr lang="en-US" altLang="zh-CN" dirty="0"/>
              <a:t>Java</a:t>
            </a:r>
            <a:r>
              <a:rPr lang="zh-CN" altLang="en-US" dirty="0"/>
              <a:t>版本， 可以添加一个 </a:t>
            </a:r>
            <a:r>
              <a:rPr lang="en-US" altLang="zh-CN" dirty="0" err="1"/>
              <a:t>java.version</a:t>
            </a:r>
            <a:r>
              <a:rPr lang="en-US" altLang="zh-CN" dirty="0"/>
              <a:t> </a:t>
            </a:r>
            <a:r>
              <a:rPr lang="zh-CN" altLang="en-US" dirty="0"/>
              <a:t>属性： </a:t>
            </a:r>
            <a:br>
              <a:rPr lang="zh-CN" altLang="en-US" dirty="0"/>
            </a:b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428709" y="3959392"/>
            <a:ext cx="302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指定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Java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版本的属性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66060" y="2238375"/>
            <a:ext cx="4895850" cy="1190625"/>
          </a:xfrm>
          <a:prstGeom prst="rect">
            <a:avLst/>
          </a:prstGeom>
        </p:spPr>
      </p:pic>
      <p:sp>
        <p:nvSpPr>
          <p:cNvPr id="9" name="圆角矩形 4"/>
          <p:cNvSpPr/>
          <p:nvPr>
            <p:custDataLst>
              <p:tags r:id="rId2"/>
            </p:custDataLst>
          </p:nvPr>
        </p:nvSpPr>
        <p:spPr>
          <a:xfrm>
            <a:off x="3475410" y="2812749"/>
            <a:ext cx="3554278" cy="258758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右箭头 6"/>
          <p:cNvSpPr/>
          <p:nvPr>
            <p:custDataLst>
              <p:tags r:id="rId3"/>
            </p:custDataLst>
          </p:nvPr>
        </p:nvSpPr>
        <p:spPr>
          <a:xfrm rot="13500000">
            <a:off x="6470357" y="3251341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Spring Boot</a:t>
            </a:r>
            <a:r>
              <a:rPr lang="zh-CN" altLang="en-US" dirty="0"/>
              <a:t>包含一个</a:t>
            </a:r>
            <a:r>
              <a:rPr lang="en-US" altLang="zh-CN" dirty="0"/>
              <a:t>Maven</a:t>
            </a:r>
            <a:r>
              <a:rPr lang="zh-CN" altLang="en-US" dirty="0"/>
              <a:t>插件， 它可以将项目打包成一个可执行</a:t>
            </a:r>
            <a:r>
              <a:rPr lang="en-US" altLang="zh-CN" dirty="0"/>
              <a:t>jar</a:t>
            </a:r>
            <a:r>
              <a:rPr lang="zh-CN" altLang="en-US" dirty="0"/>
              <a:t>。 如果想使用它， 你可以将该插件添加到 </a:t>
            </a:r>
            <a:r>
              <a:rPr lang="en-US" altLang="zh-CN" dirty="0"/>
              <a:t>&lt;plugins&gt;</a:t>
            </a:r>
            <a:r>
              <a:rPr lang="zh-CN" altLang="en-US" dirty="0"/>
              <a:t>点处：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357617" y="4415174"/>
            <a:ext cx="109867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Java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没有提供任何标准的加载内嵌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文件（即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文件中还包含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文件） 的方法。 如果想发布一个自包含的应用这就是一个问题。 为了解决该问题， 很多开发者采用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共享的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"jars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 一个共享的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简单地将来自所有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jars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的类打包进一个单独的“超级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jar”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 采用共享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方式的问题是很难区分在你的应用程序中可以使用哪些库。 在多个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jars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中如果存在相同的文件名（但内容不一样） 也会是一个问题。 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Spring Boot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采取一个不同的途径， 并允许你真正的内嵌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jars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 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1" y="2364887"/>
            <a:ext cx="9220200" cy="17907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6" name="圆角矩形 4"/>
          <p:cNvSpPr/>
          <p:nvPr/>
        </p:nvSpPr>
        <p:spPr>
          <a:xfrm>
            <a:off x="1281193" y="2856403"/>
            <a:ext cx="5801531" cy="832194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右箭头 6"/>
          <p:cNvSpPr/>
          <p:nvPr/>
        </p:nvSpPr>
        <p:spPr>
          <a:xfrm rot="16200000">
            <a:off x="3647703" y="3880921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下面的应用程序</a:t>
            </a:r>
            <a:r>
              <a:rPr lang="en-US" altLang="zh-CN" dirty="0"/>
              <a:t>starters</a:t>
            </a:r>
            <a:r>
              <a:rPr lang="zh-CN" altLang="en-US" dirty="0"/>
              <a:t>是</a:t>
            </a:r>
            <a:r>
              <a:rPr lang="en-US" altLang="zh-CN" dirty="0" err="1"/>
              <a:t>SpringBoot</a:t>
            </a:r>
            <a:r>
              <a:rPr lang="zh-CN" altLang="en-US" dirty="0"/>
              <a:t>在</a:t>
            </a:r>
            <a:r>
              <a:rPr lang="en-US" altLang="zh-CN" dirty="0" err="1"/>
              <a:t>org.springframework.boot</a:t>
            </a:r>
            <a:r>
              <a:rPr lang="zh-CN" altLang="en-US" dirty="0"/>
              <a:t>组下提供的：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82386" y="2363097"/>
          <a:ext cx="11623044" cy="375507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360657"/>
                <a:gridCol w="8262387"/>
              </a:tblGrid>
              <a:tr h="646110"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 </a:t>
                      </a:r>
                      <a:endParaRPr lang="zh-CN" altLang="en-US" sz="24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描述</a:t>
                      </a:r>
                      <a:endParaRPr lang="zh-CN" altLang="en-US" sz="24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核心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 Boot starter， 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包括自动配置支持， 日志和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YAML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spring-boot-starter-actuator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生产准备的特性， 用于帮你监控和管理应用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amqp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altLang="zh-CN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"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高级消息队列协议</a:t>
                      </a:r>
                      <a:r>
                        <a:rPr lang="en-US" altLang="zh-CN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"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的支持， 通过 </a:t>
                      </a:r>
                      <a:r>
                        <a:rPr lang="en-US" altLang="zh-CN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spring-rabbit 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实现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spring-boot-starter-aop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对面向切面编程的支持， 包括 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aop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和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AspectJ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spring-boot-starter-batch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 Batch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的支持， 包括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HSQLDB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数据库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cloudconnectors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 Cloud Connectors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的支持， 简化在云平台下（例如， 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Cloud Foundry 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和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Heroku） 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服务的连接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dataelasticsearch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Elasticsearch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搜索和分析引擎的支持， 包括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spring-data-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elasticsearch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14675" y="2127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</p:nvPr>
        </p:nvGraphicFramePr>
        <p:xfrm>
          <a:off x="173509" y="1015351"/>
          <a:ext cx="11573812" cy="547329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346422"/>
                <a:gridCol w="8227390"/>
              </a:tblGrid>
              <a:tr h="603234"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 </a:t>
                      </a:r>
                      <a:endParaRPr lang="zh-CN" altLang="en-US" sz="2400" b="1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描述</a:t>
                      </a:r>
                      <a:endParaRPr lang="zh-CN" altLang="en-US" sz="2400" b="1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spring-boot-starter-data</a:t>
                      </a:r>
                      <a:b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gemfire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GemFire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分布式数据存储的支持， 包括 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spring-data-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gemfire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66382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spring-boot-starter-data-jpa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altLang="zh-CN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"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Java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持久化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API"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的支持， 包括 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spring-data-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jpa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， spring-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orm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和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Hibernate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datamongodb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MongoDB NOSQL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数据库的支持， 包括 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spring-data-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mongodb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spring-boot-starter-data-rest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对通过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REST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暴露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 Data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仓库的支持， 通过 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spring-data-rest-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webmvc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实现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spring-boot-starter-data-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solr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Apache 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Solr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搜索平台的支持， 包括 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spring-data-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solr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freemarker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FreeMarker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模板引擎的支持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groovytemplates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Groovy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模板引擎的支持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spring-boot-starter-hateoas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对基于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HATEOAS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RESTful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服务的支持， 通过 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hateoas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实现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01975" y="20462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</p:nvPr>
        </p:nvGraphicFramePr>
        <p:xfrm>
          <a:off x="173509" y="1015351"/>
          <a:ext cx="11573812" cy="538185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346422"/>
                <a:gridCol w="8227390"/>
              </a:tblGrid>
              <a:tr h="603234"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 </a:t>
                      </a:r>
                      <a:endParaRPr lang="zh-CN" altLang="en-US" sz="2400" b="1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描述</a:t>
                      </a:r>
                      <a:endParaRPr lang="zh-CN" altLang="en-US" sz="2400" b="1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LiberationSans"/>
                        </a:rPr>
                        <a:t>spring-boot-starter-hornetq </a:t>
                      </a:r>
                      <a:endParaRPr lang="en-US" sz="1800">
                        <a:effectLst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TW-Kai-98_1"/>
                        </a:rPr>
                        <a:t>对</a:t>
                      </a:r>
                      <a:r>
                        <a:rPr lang="en-US" altLang="zh-CN" sz="1800" b="0" i="0">
                          <a:solidFill>
                            <a:srgbClr val="000000"/>
                          </a:solidFill>
                          <a:effectLst/>
                          <a:latin typeface="LiberationSans"/>
                        </a:rPr>
                        <a:t>"Java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IPAGothic"/>
                        </a:rPr>
                        <a:t>消息服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TW-Kai-98_1"/>
                        </a:rPr>
                        <a:t>务</a:t>
                      </a:r>
                      <a:r>
                        <a:rPr lang="en-US" altLang="zh-CN" sz="1800" b="0" i="0">
                          <a:solidFill>
                            <a:srgbClr val="000000"/>
                          </a:solidFill>
                          <a:effectLst/>
                          <a:latin typeface="LiberationSans"/>
                        </a:rPr>
                        <a:t>API"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IPAGothic"/>
                        </a:rPr>
                        <a:t>的支持， 通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TW-Kai-98_1"/>
                        </a:rPr>
                        <a:t>过</a:t>
                      </a:r>
                      <a:r>
                        <a:rPr lang="en-US" altLang="zh-CN" sz="1800" b="0" i="0">
                          <a:solidFill>
                            <a:srgbClr val="000000"/>
                          </a:solidFill>
                          <a:effectLst/>
                          <a:latin typeface="LiberationSans"/>
                        </a:rPr>
                        <a:t>HornetQ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TW-Kai-98_1"/>
                        </a:rPr>
                        <a:t>实现</a:t>
                      </a:r>
                      <a:endParaRPr lang="zh-CN" altLang="en-US" sz="1800">
                        <a:effectLst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66382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spring-boot-starter-integration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对普通 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spring-integration 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模块的支持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spring-boot-starter-jdbc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altLang="zh-CN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JDBC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数据库的支持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spring-boot-starter-jersey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Jersey RESTful Web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服务框架的支持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</a:t>
                      </a:r>
                      <a:r>
                        <a:rPr lang="en-US" sz="1800" b="0" i="0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jtaatomikos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altLang="zh-CN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JTA</a:t>
                      </a:r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分布式事务的支持， 通过</a:t>
                      </a:r>
                      <a:r>
                        <a:rPr lang="en-US" altLang="zh-CN" sz="1800" b="0" i="0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Atomikos</a:t>
                      </a:r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实现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spring-boot-starter-jta-bitronix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altLang="zh-CN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JTA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分布式事务的支持， 通过</a:t>
                      </a:r>
                      <a:r>
                        <a:rPr lang="en-US" altLang="zh-CN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Bitronix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实现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spring-boot-starter-mail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 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javax.mail 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的支持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spring-boot-starter-mobile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 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spring-mobile </a:t>
                      </a:r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的支持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spring-boot-starter-mustache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Mustache</a:t>
                      </a:r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模板引擎的支持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spring-boot-starter-redis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REDIS</a:t>
                      </a:r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键值数据存储的支持， 包括 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</a:t>
                      </a:r>
                      <a:r>
                        <a:rPr lang="en-US" sz="1800" b="0" i="0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redis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01975" y="20462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</p:nvPr>
        </p:nvGraphicFramePr>
        <p:xfrm>
          <a:off x="173509" y="865726"/>
          <a:ext cx="11573812" cy="593049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346422"/>
                <a:gridCol w="8227390"/>
              </a:tblGrid>
              <a:tr h="603234"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 </a:t>
                      </a:r>
                      <a:endParaRPr lang="zh-CN" altLang="en-US" sz="2400" b="1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描述</a:t>
                      </a:r>
                      <a:endParaRPr lang="zh-CN" altLang="en-US" sz="2400" b="1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spring-boot-starter-security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 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spring-security 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的支持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66382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spring-boot-starter-social</a:t>
                      </a:r>
                      <a:b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facebook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 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spring-social-facebook 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的支持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spring-boot-starter-social</a:t>
                      </a:r>
                      <a:b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linkedin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 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spring-social-linkedin 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的支持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spring-boot-starter-social</a:t>
                      </a:r>
                      <a:b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twitter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 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spring-social-twitter 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的支持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spring-boot-starter-test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对常用测试依赖的支持， 包括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JUnit, Hamcrest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和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Mockito， 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还有 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spring-test 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模块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spring-boot-starter-thymeleaf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Thymeleaf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模板引擎的支持， 包括和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的集成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spring-boot-starter-velocity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Velocity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模板引擎的支持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spring-boot-starter-web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对全栈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web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开发的支持， 包括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Tomcat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和 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spring-webmvc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spring-boot-starter-websocket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altLang="zh-CN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WebSocket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开发的支持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spring-boot-starter-ws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 Web</a:t>
                      </a:r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服务的支持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01975" y="20462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72500"/>
          </a:bodyPr>
          <a:lstStyle/>
          <a:p>
            <a:r>
              <a:rPr lang="zh-CN" altLang="en-US" dirty="0"/>
              <a:t>除了应用程序的</a:t>
            </a:r>
            <a:r>
              <a:rPr lang="en-US" altLang="zh-CN" dirty="0"/>
              <a:t>starters</a:t>
            </a:r>
            <a:r>
              <a:rPr lang="zh-CN" altLang="en-US" dirty="0"/>
              <a:t>， 下面的</a:t>
            </a:r>
            <a:r>
              <a:rPr lang="en-US" altLang="zh-CN" dirty="0"/>
              <a:t>starters</a:t>
            </a:r>
            <a:r>
              <a:rPr lang="zh-CN" altLang="en-US" dirty="0"/>
              <a:t>可以用于添加生产准备的特性。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如果要查看应用指标或对应用进行监控，可以加入执行器</a:t>
            </a:r>
            <a:r>
              <a:rPr lang="en-US" altLang="zh-CN" dirty="0"/>
              <a:t>actuator</a:t>
            </a:r>
            <a:r>
              <a:rPr lang="zh-CN" altLang="en-US" dirty="0"/>
              <a:t>（采集应用内部信息暴露给外部的模块）的依赖：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执行器接口允许监控应用及与应用进行交互。 </a:t>
            </a:r>
            <a:r>
              <a:rPr lang="en-US" altLang="zh-CN" dirty="0" err="1"/>
              <a:t>SpringBoot</a:t>
            </a:r>
            <a:r>
              <a:rPr lang="zh-CN" altLang="en-US" dirty="0"/>
              <a:t>包含很多内置的接口， 也可以添加自己的，例如，</a:t>
            </a:r>
            <a:r>
              <a:rPr lang="en-US" altLang="zh-CN" dirty="0"/>
              <a:t>health</a:t>
            </a:r>
            <a:r>
              <a:rPr lang="zh-CN" altLang="en-US" dirty="0"/>
              <a:t>端点提供了应用的基本健康信息 </a:t>
            </a:r>
            <a:br>
              <a:rPr lang="zh-CN" altLang="en-US" dirty="0"/>
            </a:b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77492" y="1407430"/>
          <a:ext cx="11165844" cy="137763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4066775"/>
                <a:gridCol w="7099069"/>
              </a:tblGrid>
              <a:tr h="646110"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 </a:t>
                      </a:r>
                      <a:endParaRPr lang="zh-CN" altLang="en-US" sz="24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描述</a:t>
                      </a:r>
                      <a:endParaRPr lang="zh-CN" altLang="en-US" sz="24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spring-boot-starter-actuator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添加生产准备特性， 比如指标和监控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spring-boot-starter-remote-shell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添加远程 </a:t>
                      </a:r>
                      <a:r>
                        <a:rPr lang="en-US" sz="1800" b="0" i="0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ssh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shell</a:t>
                      </a:r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支持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6058" y="3745230"/>
            <a:ext cx="7572375" cy="94297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</p:spTree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接口暴露的方式取决于采用的技术类型。大部分应用选择</a:t>
            </a:r>
            <a:r>
              <a:rPr lang="en-US" altLang="zh-CN" dirty="0"/>
              <a:t>HTTP</a:t>
            </a:r>
            <a:r>
              <a:rPr lang="zh-CN" altLang="en-US" dirty="0"/>
              <a:t>监控，接口的</a:t>
            </a:r>
            <a:r>
              <a:rPr lang="en-US" altLang="zh-CN" dirty="0"/>
              <a:t>ID</a:t>
            </a:r>
            <a:r>
              <a:rPr lang="zh-CN" altLang="en-US" dirty="0"/>
              <a:t>映射到一个</a:t>
            </a:r>
            <a:r>
              <a:rPr lang="en-US" altLang="zh-CN" dirty="0"/>
              <a:t>URL</a:t>
            </a:r>
            <a:r>
              <a:rPr lang="zh-CN" altLang="en-US" dirty="0"/>
              <a:t>。例如，默认情况下，</a:t>
            </a:r>
            <a:r>
              <a:rPr lang="en-US" altLang="zh-CN" dirty="0"/>
              <a:t>health</a:t>
            </a:r>
            <a:r>
              <a:rPr lang="zh-CN" altLang="en-US" dirty="0"/>
              <a:t>端点将被映射到</a:t>
            </a:r>
            <a:r>
              <a:rPr lang="en-US" altLang="zh-CN" dirty="0"/>
              <a:t>/health</a:t>
            </a:r>
            <a:r>
              <a:rPr lang="zh-CN" altLang="en-US" dirty="0"/>
              <a:t>。：</a:t>
            </a:r>
            <a:br>
              <a:rPr lang="zh-CN" altLang="en-US" dirty="0"/>
            </a:b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577204" y="2982491"/>
          <a:ext cx="10766419" cy="2976462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750360"/>
                <a:gridCol w="6068291"/>
                <a:gridCol w="2947768"/>
              </a:tblGrid>
              <a:tr h="599022"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ID </a:t>
                      </a:r>
                      <a:endParaRPr lang="en-US" sz="24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描述 </a:t>
                      </a:r>
                      <a:endParaRPr lang="zh-CN" altLang="en-US" sz="24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敏感（</a:t>
                      </a:r>
                      <a:r>
                        <a:rPr lang="en-US" sz="24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Sensitive）</a:t>
                      </a:r>
                      <a:endParaRPr lang="en-US" sz="24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autoconfig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显示一个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auto-configuration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的报告， 该报告展示所有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auto-configuration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候选者及它们被应用或未被应用的原因 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true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beans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显示一个应用中所有</a:t>
                      </a:r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 Beans</a:t>
                      </a:r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的完整列表 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true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configprops</a:t>
                      </a:r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显示一个所有</a:t>
                      </a:r>
                      <a:r>
                        <a:rPr lang="en-US" altLang="zh-CN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@</a:t>
                      </a:r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ConfigurationProperties</a:t>
                      </a:r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的整理列表 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true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dump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执行一个线程转储 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true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env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暴露来自</a:t>
                      </a:r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 ConfigurableEnvironment</a:t>
                      </a:r>
                      <a:r>
                        <a:rPr lang="zh-CN" alt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的属性 </a:t>
                      </a:r>
                      <a:endParaRPr lang="zh-CN" alt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true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19438" y="22875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更多的执行器接口：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577204" y="1635829"/>
          <a:ext cx="10766419" cy="3342222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750360"/>
                <a:gridCol w="6068291"/>
                <a:gridCol w="2947768"/>
              </a:tblGrid>
              <a:tr h="59902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ID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描述 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敏感（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Sensitive）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health 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展示应用的健康信息（当使用一个未认证连接访问时显示一个简单的</a:t>
                      </a:r>
                      <a:r>
                        <a:rPr lang="en-US" altLang="zh-CN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'status'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 使用</a:t>
                      </a:r>
                      <a:b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认证连接访问则显示全部信息详情） 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false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info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显示任意的应用信息 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false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metrics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展示当前应用的</a:t>
                      </a:r>
                      <a:r>
                        <a:rPr lang="en-US" altLang="zh-CN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'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指标</a:t>
                      </a:r>
                      <a:r>
                        <a:rPr lang="en-US" altLang="zh-CN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'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信息 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true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mappings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显示一个所有</a:t>
                      </a:r>
                      <a:r>
                        <a:rPr lang="en-US" altLang="zh-CN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@</a:t>
                      </a:r>
                      <a:r>
                        <a:rPr lang="en-US" sz="180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RequestMapping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路径的整理列表 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true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shutdown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允许应用以优雅的方式关闭（默认情况下不启用） 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true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trace </a:t>
                      </a:r>
                      <a:endParaRPr lang="en-US" sz="18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显示</a:t>
                      </a:r>
                      <a:r>
                        <a:rPr lang="en-US" altLang="zh-CN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trace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信息（默认为最新的一些</a:t>
                      </a:r>
                      <a:r>
                        <a:rPr lang="en-US" altLang="zh-CN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HTTP</a:t>
                      </a:r>
                      <a:r>
                        <a:rPr lang="zh-CN" alt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请求） 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true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验证执行器访问（在第</a:t>
            </a:r>
            <a:r>
              <a:rPr lang="en-US" altLang="zh-CN" dirty="0"/>
              <a:t>5</a:t>
            </a:r>
            <a:r>
              <a:rPr lang="zh-CN" altLang="en-US" dirty="0"/>
              <a:t>章的时候会详细介绍的）</a:t>
            </a:r>
            <a:endParaRPr lang="en-US" altLang="zh-CN" dirty="0"/>
          </a:p>
          <a:p>
            <a:pPr lvl="1"/>
            <a:r>
              <a:rPr lang="zh-CN" altLang="en-US" dirty="0"/>
              <a:t>在项目中加入执行器依赖：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r>
              <a:rPr lang="zh-CN" altLang="en-US" dirty="0"/>
              <a:t>启动后访问执行器接口映射：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1783" y="2270760"/>
            <a:ext cx="7572375" cy="94297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783" y="4213973"/>
            <a:ext cx="7239000" cy="74295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6" name="右箭头 6"/>
          <p:cNvSpPr/>
          <p:nvPr/>
        </p:nvSpPr>
        <p:spPr>
          <a:xfrm rot="13500000">
            <a:off x="4560715" y="4449635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146644" y="4672248"/>
            <a:ext cx="3025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访问本项目的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/health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端口，确认项目的健康状态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4"/>
          <p:cNvSpPr/>
          <p:nvPr/>
        </p:nvSpPr>
        <p:spPr>
          <a:xfrm>
            <a:off x="2860730" y="4213972"/>
            <a:ext cx="1999433" cy="371475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4"/>
          <p:cNvSpPr/>
          <p:nvPr/>
        </p:nvSpPr>
        <p:spPr>
          <a:xfrm>
            <a:off x="1028533" y="4569343"/>
            <a:ext cx="1379387" cy="261737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右箭头 6"/>
          <p:cNvSpPr/>
          <p:nvPr/>
        </p:nvSpPr>
        <p:spPr>
          <a:xfrm rot="16200000">
            <a:off x="1382014" y="4870907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111783" y="5454201"/>
            <a:ext cx="302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访问运行正常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以往，在任何的</a:t>
            </a:r>
            <a:r>
              <a:rPr lang="en-US" altLang="zh-CN" dirty="0"/>
              <a:t>spring</a:t>
            </a:r>
            <a:r>
              <a:rPr lang="zh-CN" altLang="en-US" dirty="0"/>
              <a:t>项目中，都会找到</a:t>
            </a:r>
            <a:r>
              <a:rPr lang="en-US" altLang="zh-CN" dirty="0"/>
              <a:t>Java</a:t>
            </a:r>
            <a:r>
              <a:rPr lang="zh-CN" altLang="en-US" dirty="0"/>
              <a:t>配置或一大堆的</a:t>
            </a:r>
            <a:r>
              <a:rPr lang="en-US" altLang="zh-CN" dirty="0"/>
              <a:t>XML</a:t>
            </a:r>
            <a:r>
              <a:rPr lang="zh-CN" altLang="en-US" dirty="0"/>
              <a:t>配置文件，它们为应用程序开启了特定的特性和功能，他们可能是这样的</a:t>
            </a:r>
            <a:r>
              <a:rPr lang="en-US" altLang="zh-CN" dirty="0"/>
              <a:t>: 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或者这样的：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还有这样的：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/>
          <a:srcRect b="50937"/>
          <a:stretch>
            <a:fillRect/>
          </a:stretch>
        </p:blipFill>
        <p:spPr>
          <a:xfrm>
            <a:off x="577797" y="2306382"/>
            <a:ext cx="8070258" cy="84071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97" y="3793348"/>
            <a:ext cx="8907167" cy="88172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97" y="5446628"/>
            <a:ext cx="10172700" cy="63817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</p:spTree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635" y="899160"/>
            <a:ext cx="12193270" cy="5876290"/>
          </a:xfrm>
        </p:spPr>
        <p:txBody>
          <a:bodyPr>
            <a:normAutofit fontScale="60000"/>
          </a:bodyPr>
          <a:lstStyle/>
          <a:p>
            <a:pPr marL="0" indent="0">
              <a:buNone/>
            </a:pPr>
            <a:r>
              <a:rPr lang="zh-CN" altLang="en-US" sz="3335" dirty="0">
                <a:solidFill>
                  <a:srgbClr val="FF0000"/>
                </a:solidFill>
              </a:rPr>
              <a:t>启动类的位置</a:t>
            </a:r>
            <a:endParaRPr lang="zh-CN" altLang="en-US" sz="3335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3335" dirty="0">
                <a:solidFill>
                  <a:srgbClr val="FF0000"/>
                </a:solidFill>
              </a:rPr>
              <a:t>   </a:t>
            </a:r>
            <a:r>
              <a:rPr lang="zh-CN" altLang="en-US" sz="3335" dirty="0">
                <a:solidFill>
                  <a:srgbClr val="FF0000"/>
                </a:solidFill>
              </a:rPr>
              <a:t>通常建议将项目入口</a:t>
            </a:r>
            <a:r>
              <a:rPr lang="en-US" altLang="zh-CN" sz="3335" dirty="0">
                <a:solidFill>
                  <a:srgbClr val="FF0000"/>
                </a:solidFill>
              </a:rPr>
              <a:t>main</a:t>
            </a:r>
            <a:r>
              <a:rPr lang="zh-CN" altLang="en-US" sz="3335" dirty="0">
                <a:solidFill>
                  <a:srgbClr val="FF0000"/>
                </a:solidFill>
              </a:rPr>
              <a:t>类放在位于其他类上面的根包中</a:t>
            </a:r>
            <a:endParaRPr lang="en-US" altLang="zh-CN" sz="3335" dirty="0">
              <a:solidFill>
                <a:srgbClr val="FF0000"/>
              </a:solidFill>
            </a:endParaRPr>
          </a:p>
          <a:p>
            <a:r>
              <a:rPr lang="zh-CN" altLang="en-US" sz="3335" dirty="0"/>
              <a:t>使用 </a:t>
            </a:r>
            <a:r>
              <a:rPr lang="en-US" altLang="zh-CN" sz="3335" dirty="0"/>
              <a:t>@</a:t>
            </a:r>
            <a:r>
              <a:rPr lang="en-US" altLang="zh-CN" sz="3335" dirty="0" err="1"/>
              <a:t>EnableAutoConfiguration(</a:t>
            </a:r>
            <a:r>
              <a:rPr lang="zh-CN" altLang="en-US" sz="3335" dirty="0">
                <a:sym typeface="+mn-ea"/>
              </a:rPr>
              <a:t>自动配置</a:t>
            </a:r>
            <a:r>
              <a:rPr lang="en-US" altLang="zh-CN" sz="3335" dirty="0" err="1"/>
              <a:t>)</a:t>
            </a:r>
            <a:r>
              <a:rPr lang="zh-CN" altLang="en-US" sz="3335" dirty="0"/>
              <a:t>注解</a:t>
            </a:r>
            <a:r>
              <a:rPr lang="en-US" altLang="zh-CN" sz="3335" dirty="0"/>
              <a:t>main</a:t>
            </a:r>
            <a:r>
              <a:rPr lang="zh-CN" altLang="en-US" sz="3335" dirty="0"/>
              <a:t>类，并且暗地里为某些项定义了一个基础“</a:t>
            </a:r>
            <a:r>
              <a:rPr lang="en-US" altLang="zh-CN" sz="3335" dirty="0"/>
              <a:t>search package”</a:t>
            </a:r>
            <a:r>
              <a:rPr lang="zh-CN" altLang="en-US" sz="3335" dirty="0"/>
              <a:t>。在编写一个应用时，被 </a:t>
            </a:r>
            <a:r>
              <a:rPr lang="en-US" altLang="zh-CN" sz="3335" dirty="0"/>
              <a:t>@</a:t>
            </a:r>
            <a:r>
              <a:rPr lang="en-US" altLang="zh-CN" sz="3335" dirty="0" err="1"/>
              <a:t>EnableAutoConfiguration</a:t>
            </a:r>
            <a:r>
              <a:rPr lang="zh-CN" altLang="en-US" sz="3335" dirty="0"/>
              <a:t>注解的类所在包将被用来搜索组件</a:t>
            </a:r>
            <a:r>
              <a:rPr lang="en-US" altLang="zh-CN" sz="3335" dirty="0"/>
              <a:t>Bean</a:t>
            </a:r>
            <a:endParaRPr lang="en-US" altLang="zh-CN" sz="3335" dirty="0"/>
          </a:p>
          <a:p>
            <a:r>
              <a:rPr lang="en-US" altLang="zh-CN" sz="3335" dirty="0" err="1">
                <a:sym typeface="+mn-ea"/>
              </a:rPr>
              <a:t>SpringBoot</a:t>
            </a:r>
            <a:r>
              <a:rPr lang="zh-CN" altLang="en-US" sz="3335" dirty="0">
                <a:sym typeface="+mn-ea"/>
              </a:rPr>
              <a:t>自动配置（</a:t>
            </a:r>
            <a:r>
              <a:rPr lang="en-US" altLang="zh-CN" sz="3335" dirty="0">
                <a:sym typeface="+mn-ea"/>
              </a:rPr>
              <a:t>auto-configuration</a:t>
            </a:r>
            <a:r>
              <a:rPr lang="zh-CN" altLang="en-US" sz="3335" dirty="0">
                <a:sym typeface="+mn-ea"/>
              </a:rPr>
              <a:t>）尝试根据添加的</a:t>
            </a:r>
            <a:r>
              <a:rPr lang="en-US" altLang="zh-CN" sz="3335" dirty="0">
                <a:sym typeface="+mn-ea"/>
              </a:rPr>
              <a:t>jar</a:t>
            </a:r>
            <a:r>
              <a:rPr lang="zh-CN" altLang="en-US" sz="3335" dirty="0">
                <a:sym typeface="+mn-ea"/>
              </a:rPr>
              <a:t>依赖自动配置你的</a:t>
            </a:r>
            <a:r>
              <a:rPr lang="en-US" altLang="zh-CN" sz="3335" dirty="0">
                <a:sym typeface="+mn-ea"/>
              </a:rPr>
              <a:t>Spring</a:t>
            </a:r>
            <a:r>
              <a:rPr lang="zh-CN" altLang="en-US" sz="3335" dirty="0">
                <a:sym typeface="+mn-ea"/>
              </a:rPr>
              <a:t>应用。例如，如果项目</a:t>
            </a:r>
            <a:r>
              <a:rPr lang="en-US" altLang="zh-CN" sz="3335" dirty="0" err="1">
                <a:sym typeface="+mn-ea"/>
              </a:rPr>
              <a:t>classpath(（pom.xml的配置）)</a:t>
            </a:r>
            <a:r>
              <a:rPr lang="zh-CN" altLang="en-US" sz="3335" dirty="0">
                <a:sym typeface="+mn-ea"/>
              </a:rPr>
              <a:t>下存在 </a:t>
            </a:r>
            <a:r>
              <a:rPr lang="en-US" altLang="zh-CN" sz="3335" dirty="0">
                <a:sym typeface="+mn-ea"/>
              </a:rPr>
              <a:t>HSQLDB </a:t>
            </a:r>
            <a:r>
              <a:rPr lang="zh-CN" altLang="en-US" sz="3335" dirty="0">
                <a:sym typeface="+mn-ea"/>
              </a:rPr>
              <a:t>，并且没有手动配置任何数据库连接</a:t>
            </a:r>
            <a:r>
              <a:rPr lang="en-US" altLang="zh-CN" sz="3335" dirty="0">
                <a:sym typeface="+mn-ea"/>
              </a:rPr>
              <a:t>beans</a:t>
            </a:r>
            <a:r>
              <a:rPr lang="zh-CN" altLang="en-US" sz="3335" dirty="0">
                <a:sym typeface="+mn-ea"/>
              </a:rPr>
              <a:t>， 那么将自动配置一个内存型（</a:t>
            </a:r>
            <a:r>
              <a:rPr lang="en-US" altLang="zh-CN" sz="3335" dirty="0">
                <a:sym typeface="+mn-ea"/>
              </a:rPr>
              <a:t>in-memory</a:t>
            </a:r>
            <a:r>
              <a:rPr lang="zh-CN" altLang="en-US" sz="3335" dirty="0">
                <a:sym typeface="+mn-ea"/>
              </a:rPr>
              <a:t>）数据库。</a:t>
            </a:r>
            <a:endParaRPr lang="en-US" altLang="zh-CN" sz="3335" dirty="0"/>
          </a:p>
          <a:p>
            <a:r>
              <a:rPr lang="zh-CN" altLang="en-US" sz="3335" dirty="0"/>
              <a:t>根包允许使用 </a:t>
            </a:r>
            <a:r>
              <a:rPr lang="en-US" altLang="zh-CN" sz="3335" dirty="0"/>
              <a:t>@</a:t>
            </a:r>
            <a:r>
              <a:rPr lang="en-US" altLang="zh-CN" sz="3335" dirty="0" err="1"/>
              <a:t>ComponentScan</a:t>
            </a:r>
            <a:r>
              <a:rPr lang="zh-CN" altLang="en-US" sz="3335" dirty="0"/>
              <a:t>注解而不需要定义一个</a:t>
            </a:r>
            <a:r>
              <a:rPr lang="en-US" altLang="zh-CN" sz="3335" dirty="0" err="1"/>
              <a:t>basePackage</a:t>
            </a:r>
            <a:r>
              <a:rPr lang="zh-CN" altLang="en-US" sz="3335" dirty="0"/>
              <a:t>属性，</a:t>
            </a:r>
            <a:r>
              <a:rPr lang="zh-CN" altLang="en-US" sz="3335" dirty="0">
                <a:sym typeface="+mn-ea"/>
              </a:rPr>
              <a:t>也可以使用</a:t>
            </a:r>
            <a:r>
              <a:rPr lang="en-US" altLang="zh-CN" sz="3335" dirty="0">
                <a:sym typeface="+mn-ea"/>
              </a:rPr>
              <a:t>@</a:t>
            </a:r>
            <a:r>
              <a:rPr lang="en-US" altLang="zh-CN" sz="3335" dirty="0" err="1">
                <a:sym typeface="+mn-ea"/>
              </a:rPr>
              <a:t>ComponentScan</a:t>
            </a:r>
            <a:r>
              <a:rPr lang="zh-CN" altLang="en-US" sz="3335" dirty="0">
                <a:sym typeface="+mn-ea"/>
              </a:rPr>
              <a:t>注解自动收集注入所有的</a:t>
            </a:r>
            <a:r>
              <a:rPr lang="en-US" altLang="zh-CN" sz="3335" dirty="0">
                <a:sym typeface="+mn-ea"/>
              </a:rPr>
              <a:t>Spring</a:t>
            </a:r>
            <a:r>
              <a:rPr lang="zh-CN" altLang="en-US" sz="3335" dirty="0">
                <a:sym typeface="+mn-ea"/>
              </a:rPr>
              <a:t>组件，包括</a:t>
            </a:r>
            <a:r>
              <a:rPr lang="en-US" altLang="zh-CN" sz="3335" dirty="0">
                <a:sym typeface="+mn-ea"/>
              </a:rPr>
              <a:t>@Configuration</a:t>
            </a:r>
            <a:r>
              <a:rPr lang="zh-CN" altLang="en-US" sz="3335" dirty="0">
                <a:sym typeface="+mn-ea"/>
              </a:rPr>
              <a:t>类。如果将应用类放到根包下，这时候所有应用程序组件（</a:t>
            </a:r>
            <a:r>
              <a:rPr lang="en-US" altLang="zh-CN" sz="3335" dirty="0">
                <a:sym typeface="+mn-ea"/>
              </a:rPr>
              <a:t>@Component , @Service , @Repository , @Controller </a:t>
            </a:r>
            <a:r>
              <a:rPr lang="zh-CN" altLang="en-US" sz="3335" dirty="0">
                <a:sym typeface="+mn-ea"/>
              </a:rPr>
              <a:t>等）将被自动注册为</a:t>
            </a:r>
            <a:r>
              <a:rPr lang="en-US" altLang="zh-CN" sz="3335" dirty="0">
                <a:sym typeface="+mn-ea"/>
              </a:rPr>
              <a:t>Spring Beans</a:t>
            </a: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如果发现应用了不想要的特定自动配置类， 你可以使用 </a:t>
            </a:r>
            <a:r>
              <a:rPr lang="en-US" altLang="zh-CN" dirty="0"/>
              <a:t>@</a:t>
            </a:r>
            <a:r>
              <a:rPr lang="en-US" altLang="zh-CN" dirty="0" err="1"/>
              <a:t>EnableAutoConfiguration</a:t>
            </a:r>
            <a:r>
              <a:rPr lang="en-US" altLang="zh-CN" dirty="0"/>
              <a:t> </a:t>
            </a:r>
            <a:r>
              <a:rPr lang="zh-CN" altLang="en-US" dirty="0"/>
              <a:t>注解的排除属性来禁用它们：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可以自由地使用任何标准的</a:t>
            </a:r>
            <a:r>
              <a:rPr lang="en-US" altLang="zh-CN" dirty="0"/>
              <a:t>Spring</a:t>
            </a:r>
            <a:r>
              <a:rPr lang="zh-CN" altLang="en-US" dirty="0"/>
              <a:t>框架技术去定义</a:t>
            </a:r>
            <a:r>
              <a:rPr lang="en-US" altLang="zh-CN" dirty="0"/>
              <a:t>beans</a:t>
            </a:r>
            <a:r>
              <a:rPr lang="zh-CN" altLang="en-US" dirty="0"/>
              <a:t>和它们注入的依赖。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7864" y="2757805"/>
            <a:ext cx="10325100" cy="74295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5" name="右箭头 6"/>
          <p:cNvSpPr/>
          <p:nvPr/>
        </p:nvSpPr>
        <p:spPr>
          <a:xfrm rot="10800000">
            <a:off x="7751909" y="2877615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4"/>
          <p:cNvSpPr/>
          <p:nvPr/>
        </p:nvSpPr>
        <p:spPr>
          <a:xfrm>
            <a:off x="797864" y="3010461"/>
            <a:ext cx="6776416" cy="236929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8602315" y="2877729"/>
            <a:ext cx="3492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自动配置排除列表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35" y="899160"/>
            <a:ext cx="12192000" cy="5895340"/>
          </a:xfrm>
        </p:spPr>
        <p:txBody>
          <a:bodyPr>
            <a:normAutofit fontScale="50000"/>
          </a:bodyPr>
          <a:lstStyle/>
          <a:p>
            <a:r>
              <a:rPr lang="zh-CN" altLang="en-US" sz="3600" dirty="0"/>
              <a:t>很多</a:t>
            </a:r>
            <a:r>
              <a:rPr lang="en-US" altLang="zh-CN" sz="3600" dirty="0" err="1"/>
              <a:t>SpringBoot</a:t>
            </a:r>
            <a:r>
              <a:rPr lang="zh-CN" altLang="en-US" sz="3600" dirty="0"/>
              <a:t>开发者总是使用</a:t>
            </a:r>
            <a:r>
              <a:rPr lang="en-US" altLang="zh-CN" sz="3600" dirty="0"/>
              <a:t>@Configuration</a:t>
            </a:r>
            <a:r>
              <a:rPr lang="zh-CN" altLang="en-US" sz="3600" dirty="0"/>
              <a:t>，</a:t>
            </a:r>
            <a:r>
              <a:rPr lang="en-US" altLang="zh-CN" sz="3600" dirty="0"/>
              <a:t>@</a:t>
            </a:r>
            <a:r>
              <a:rPr lang="en-US" altLang="zh-CN" sz="3600" dirty="0" err="1"/>
              <a:t>EnableAutoConfiguration</a:t>
            </a:r>
            <a:r>
              <a:rPr lang="zh-CN" altLang="en-US" sz="3600" dirty="0"/>
              <a:t>和</a:t>
            </a:r>
            <a:r>
              <a:rPr lang="en-US" altLang="zh-CN" sz="3600" dirty="0"/>
              <a:t>@</a:t>
            </a:r>
            <a:r>
              <a:rPr lang="en-US" altLang="zh-CN" sz="3600" dirty="0" err="1"/>
              <a:t>ComponentScan</a:t>
            </a:r>
            <a:r>
              <a:rPr lang="zh-CN" altLang="en-US" sz="3600" dirty="0"/>
              <a:t>注解</a:t>
            </a:r>
            <a:r>
              <a:rPr lang="en-US" altLang="zh-CN" sz="3600" dirty="0"/>
              <a:t>main</a:t>
            </a:r>
            <a:r>
              <a:rPr lang="zh-CN" altLang="en-US" sz="3600" dirty="0"/>
              <a:t>类。 由于这些注解被如此频繁地一块使用（特别是遵循</a:t>
            </a:r>
            <a:r>
              <a:rPr lang="en-US" altLang="zh-CN" sz="3600" dirty="0" err="1"/>
              <a:t>SpringBoot</a:t>
            </a:r>
            <a:r>
              <a:rPr lang="zh-CN" altLang="en-US" sz="3600" dirty="0"/>
              <a:t>建议的最佳实践时），</a:t>
            </a:r>
            <a:r>
              <a:rPr lang="en-US" altLang="zh-CN" sz="3600" dirty="0" err="1"/>
              <a:t>SpringBoot</a:t>
            </a:r>
            <a:r>
              <a:rPr lang="zh-CN" altLang="en-US" sz="3600" dirty="0"/>
              <a:t>提供一个方便的</a:t>
            </a:r>
            <a:r>
              <a:rPr lang="en-US" altLang="zh-CN" sz="3600" dirty="0"/>
              <a:t>@</a:t>
            </a:r>
            <a:r>
              <a:rPr lang="en-US" altLang="zh-CN" sz="3600" dirty="0" err="1"/>
              <a:t>SpringBootApplication</a:t>
            </a:r>
            <a:r>
              <a:rPr lang="zh-CN" altLang="en-US" sz="3600" dirty="0"/>
              <a:t>选择。</a:t>
            </a:r>
            <a:endParaRPr lang="en-US" altLang="zh-CN" sz="3600" dirty="0"/>
          </a:p>
          <a:p>
            <a:r>
              <a:rPr lang="zh-CN" altLang="en-US" sz="3600" dirty="0">
                <a:sym typeface="+mn-ea"/>
              </a:rPr>
              <a:t>@SpringBootApplication 注解一般都是注解在启动类上的。它</a:t>
            </a:r>
            <a:r>
              <a:rPr lang="zh-CN" altLang="en-US" sz="3600" dirty="0">
                <a:solidFill>
                  <a:srgbClr val="FF0000"/>
                </a:solidFill>
                <a:sym typeface="+mn-ea"/>
              </a:rPr>
              <a:t>默认会扫描当前类下的所有子包</a:t>
            </a:r>
            <a:r>
              <a:rPr lang="zh-CN" altLang="en-US" sz="3600" dirty="0">
                <a:sym typeface="+mn-ea"/>
              </a:rPr>
              <a:t>。例如，如果你正在编写一个JPA应用程序，你的 @Entity 类只有定义在启动类的子包下才能被扫描加载到。这样的好处也显而易见，@SpringBootApplication 默认只会扫描加载你项目工程中的组件。</a:t>
            </a:r>
            <a:endParaRPr lang="zh-CN" altLang="en-US" sz="3600" dirty="0">
              <a:sym typeface="+mn-ea"/>
            </a:endParaRPr>
          </a:p>
          <a:p>
            <a:r>
              <a:rPr lang="en-US" altLang="zh-CN" sz="3600" b="1" dirty="0">
                <a:solidFill>
                  <a:srgbClr val="C00000"/>
                </a:solidFill>
              </a:rPr>
              <a:t>@</a:t>
            </a:r>
            <a:r>
              <a:rPr lang="en-US" altLang="zh-CN" sz="3600" b="1" dirty="0" err="1">
                <a:solidFill>
                  <a:srgbClr val="C00000"/>
                </a:solidFill>
              </a:rPr>
              <a:t>SpringBootApplication</a:t>
            </a:r>
            <a:r>
              <a:rPr lang="zh-CN" altLang="en-US" sz="3600" b="1" dirty="0">
                <a:solidFill>
                  <a:srgbClr val="C00000"/>
                </a:solidFill>
              </a:rPr>
              <a:t>注解等价于以默认属性使用</a:t>
            </a:r>
            <a:r>
              <a:rPr lang="en-US" altLang="zh-CN" sz="3600" b="1" dirty="0">
                <a:solidFill>
                  <a:srgbClr val="C00000"/>
                </a:solidFill>
              </a:rPr>
              <a:t>@Configuration</a:t>
            </a:r>
            <a:r>
              <a:rPr lang="zh-CN" altLang="en-US" sz="3600" b="1" dirty="0">
                <a:solidFill>
                  <a:srgbClr val="C00000"/>
                </a:solidFill>
              </a:rPr>
              <a:t>， </a:t>
            </a:r>
            <a:r>
              <a:rPr lang="en-US" altLang="zh-CN" sz="3600" b="1" dirty="0">
                <a:solidFill>
                  <a:srgbClr val="C00000"/>
                </a:solidFill>
              </a:rPr>
              <a:t>@</a:t>
            </a:r>
            <a:r>
              <a:rPr lang="en-US" altLang="zh-CN" sz="3600" b="1" dirty="0" err="1">
                <a:solidFill>
                  <a:srgbClr val="C00000"/>
                </a:solidFill>
              </a:rPr>
              <a:t>EnableAutoConfiguration</a:t>
            </a:r>
            <a:r>
              <a:rPr lang="zh-CN" altLang="en-US" sz="3600" b="1" dirty="0">
                <a:solidFill>
                  <a:srgbClr val="C00000"/>
                </a:solidFill>
              </a:rPr>
              <a:t>和</a:t>
            </a:r>
            <a:r>
              <a:rPr lang="en-US" altLang="zh-CN" sz="3600" b="1" dirty="0">
                <a:solidFill>
                  <a:srgbClr val="C00000"/>
                </a:solidFill>
              </a:rPr>
              <a:t>@</a:t>
            </a:r>
            <a:r>
              <a:rPr lang="en-US" altLang="zh-CN" sz="3600" b="1" dirty="0" err="1">
                <a:solidFill>
                  <a:srgbClr val="C00000"/>
                </a:solidFill>
              </a:rPr>
              <a:t>ComponentScan</a:t>
            </a:r>
            <a:endParaRPr lang="en-US" altLang="zh-CN" sz="3600" b="1" dirty="0" err="1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CN" sz="3600" b="1" dirty="0" err="1">
                <a:solidFill>
                  <a:srgbClr val="C00000"/>
                </a:solidFill>
              </a:rPr>
              <a:t>      @EnableAutoConfiguration：启用Spring Boot的自动配置机制。</a:t>
            </a:r>
            <a:endParaRPr lang="en-US" altLang="zh-CN" sz="3600" b="1" dirty="0" err="1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CN" sz="3600" b="1" dirty="0" err="1">
                <a:solidFill>
                  <a:srgbClr val="C00000"/>
                </a:solidFill>
              </a:rPr>
              <a:t>      @ComponentScan：对应用程序所在的包启用 @Component 扫描。</a:t>
            </a:r>
            <a:endParaRPr lang="en-US" altLang="zh-CN" sz="3600" b="1" dirty="0" err="1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CN" sz="3600" b="1" dirty="0" err="1">
                <a:solidFill>
                  <a:srgbClr val="C00000"/>
                </a:solidFill>
              </a:rPr>
              <a:t>      @SpringBootConfiguration :允许在Context中注册额外的Bean或导入额外的配置类。这是Spring标准的 @Configuration 的替代方案，有助于在你的集成测试中检测配置。</a:t>
            </a:r>
            <a:endParaRPr lang="zh-CN" altLang="en-US" sz="3600" dirty="0"/>
          </a:p>
        </p:txBody>
      </p:sp>
    </p:spTree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35" y="899160"/>
            <a:ext cx="12192000" cy="58953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000"/>
              <a:t>一个项目典型的布局如下</a:t>
            </a:r>
            <a:endParaRPr sz="200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r>
              <a:rPr lang="zh-CN" altLang="en-US" sz="2000" dirty="0"/>
              <a:t>MyApplication.java 文件声明了 main 方法，以及标识了基本的 @SpringBootApplication 注解</a:t>
            </a:r>
            <a:endParaRPr lang="zh-CN" altLang="en-US" sz="2000" dirty="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454400" y="1230630"/>
            <a:ext cx="4038600" cy="31908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155" y="4939030"/>
            <a:ext cx="4876800" cy="16383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/>
              <a:t>SpringApplication</a:t>
            </a:r>
            <a:r>
              <a:rPr lang="zh-CN" altLang="en-US" dirty="0"/>
              <a:t>类提供了一种从</a:t>
            </a:r>
            <a:r>
              <a:rPr lang="en-US" altLang="zh-CN" dirty="0">
                <a:solidFill>
                  <a:srgbClr val="FF0000"/>
                </a:solidFill>
              </a:rPr>
              <a:t>main()</a:t>
            </a:r>
            <a:r>
              <a:rPr lang="zh-CN" altLang="en-US" dirty="0">
                <a:solidFill>
                  <a:srgbClr val="FF0000"/>
                </a:solidFill>
              </a:rPr>
              <a:t>方法</a:t>
            </a:r>
            <a:r>
              <a:rPr lang="zh-CN" altLang="en-US" dirty="0"/>
              <a:t>启动</a:t>
            </a:r>
            <a:r>
              <a:rPr lang="en-US" altLang="zh-CN" dirty="0"/>
              <a:t>Spring</a:t>
            </a:r>
            <a:r>
              <a:rPr lang="zh-CN" altLang="en-US" dirty="0"/>
              <a:t>应用的便捷方式。在很多情况下，只需委托给</a:t>
            </a:r>
            <a:r>
              <a:rPr lang="en-US" altLang="zh-CN" dirty="0" err="1"/>
              <a:t>SpringApplication.run</a:t>
            </a:r>
            <a:r>
              <a:rPr lang="zh-CN" altLang="en-US" dirty="0"/>
              <a:t>这个静态方法：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当应用启动时， 应该会看到类似下面的东西：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025" y="2308860"/>
            <a:ext cx="9353550" cy="6858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5" name="圆角矩形 4"/>
          <p:cNvSpPr/>
          <p:nvPr/>
        </p:nvSpPr>
        <p:spPr>
          <a:xfrm>
            <a:off x="1056944" y="2518055"/>
            <a:ext cx="6151576" cy="270865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右箭头 6"/>
          <p:cNvSpPr/>
          <p:nvPr/>
        </p:nvSpPr>
        <p:spPr>
          <a:xfrm rot="10800000">
            <a:off x="7163268" y="2464873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769199" y="2472607"/>
            <a:ext cx="3492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启动应用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b="15070"/>
          <a:stretch>
            <a:fillRect/>
          </a:stretch>
        </p:blipFill>
        <p:spPr>
          <a:xfrm>
            <a:off x="581025" y="3863342"/>
            <a:ext cx="9086850" cy="269383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9" name="矩形 8"/>
          <p:cNvSpPr/>
          <p:nvPr/>
        </p:nvSpPr>
        <p:spPr>
          <a:xfrm>
            <a:off x="5257800" y="508318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默认情况下会显示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INFO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级别的日志信息， 包括一些相关的启动详情， 比如启动应用的用户等。 </a:t>
            </a:r>
            <a:b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右箭头 6"/>
          <p:cNvSpPr/>
          <p:nvPr/>
        </p:nvSpPr>
        <p:spPr>
          <a:xfrm rot="10800000">
            <a:off x="4609880" y="5209723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sz="2000" dirty="0">
                <a:solidFill>
                  <a:srgbClr val="FF0000"/>
                </a:solidFill>
              </a:rPr>
              <a:t>逐步取代自动配置</a:t>
            </a:r>
            <a:endParaRPr sz="2000" dirty="0">
              <a:solidFill>
                <a:srgbClr val="FF0000"/>
              </a:solidFill>
            </a:endParaRPr>
          </a:p>
          <a:p>
            <a:r>
              <a:rPr lang="zh-CN" altLang="en-US" sz="2000" dirty="0"/>
              <a:t>自动配置是非侵入性的。 在任何时候，你都可以开始定义你自己的配置来取代自动配置的特定部分。 例如，如果你添加了你自己的 DataSource bean，默认的嵌入式数据库支持就会“退步”从而让你的自定义配置生效。</a:t>
            </a:r>
            <a:endParaRPr lang="zh-CN" altLang="en-US" sz="2000" dirty="0"/>
          </a:p>
          <a:p>
            <a:r>
              <a:rPr lang="zh-CN" altLang="en-US" sz="2000" dirty="0"/>
              <a:t>如果你想知道在应用中使用了哪些自动配置，你可以在启动命令后添加 --debug 参数。 这个参数会为核心的logger开启debug级别的日志，会在控制台输出自动装配项目以及触发自动装配的条件。</a:t>
            </a:r>
            <a:endParaRPr lang="zh-CN" altLang="en-US" sz="2000" dirty="0"/>
          </a:p>
        </p:txBody>
      </p:sp>
    </p:spTree>
  </p:cSld>
  <p:clrMapOvr>
    <a:masterClrMapping/>
  </p:clrMapOvr>
  <p:transition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Spring Boot</a:t>
            </a:r>
            <a:r>
              <a:rPr lang="zh-CN" altLang="en-US" dirty="0"/>
              <a:t>提倡基于</a:t>
            </a:r>
            <a:r>
              <a:rPr lang="en-US" altLang="zh-CN" dirty="0">
                <a:solidFill>
                  <a:srgbClr val="FF0000"/>
                </a:solidFill>
              </a:rPr>
              <a:t>Java</a:t>
            </a:r>
            <a:r>
              <a:rPr lang="zh-CN" altLang="en-US" dirty="0">
                <a:solidFill>
                  <a:srgbClr val="FF0000"/>
                </a:solidFill>
              </a:rPr>
              <a:t>的配置</a:t>
            </a:r>
            <a:r>
              <a:rPr lang="zh-CN" altLang="en-US" dirty="0"/>
              <a:t>。尽管可以使用一个</a:t>
            </a:r>
            <a:r>
              <a:rPr lang="en-US" altLang="zh-CN" dirty="0"/>
              <a:t>XML</a:t>
            </a:r>
            <a:r>
              <a:rPr lang="zh-CN" altLang="en-US" dirty="0"/>
              <a:t>来调用，</a:t>
            </a:r>
            <a:r>
              <a:rPr lang="zh-CN" altLang="en-US" b="1" dirty="0">
                <a:solidFill>
                  <a:srgbClr val="C00000"/>
                </a:solidFill>
                <a:sym typeface="+mn-ea"/>
              </a:rPr>
              <a:t>但对于新开发的系统应该总是尽可能的使用基于</a:t>
            </a:r>
            <a:r>
              <a:rPr lang="en-US" altLang="zh-CN" b="1" dirty="0">
                <a:solidFill>
                  <a:srgbClr val="C00000"/>
                </a:solidFill>
                <a:sym typeface="+mn-ea"/>
              </a:rPr>
              <a:t>Java</a:t>
            </a:r>
            <a:r>
              <a:rPr lang="zh-CN" altLang="en-US" b="1" dirty="0">
                <a:solidFill>
                  <a:srgbClr val="C00000"/>
                </a:solidFill>
                <a:sym typeface="+mn-ea"/>
              </a:rPr>
              <a:t>的配置。</a:t>
            </a:r>
            <a:endParaRPr lang="zh-CN" altLang="en-US" b="1" dirty="0">
              <a:solidFill>
                <a:srgbClr val="C00000"/>
              </a:solidFill>
              <a:sym typeface="+mn-ea"/>
            </a:endParaRPr>
          </a:p>
          <a:p>
            <a:r>
              <a:rPr lang="zh-CN" altLang="en-US" dirty="0">
                <a:sym typeface="+mn-ea"/>
              </a:rPr>
              <a:t>如果必须使用基于</a:t>
            </a:r>
            <a:r>
              <a:rPr lang="en-US" altLang="zh-CN" dirty="0">
                <a:sym typeface="+mn-ea"/>
              </a:rPr>
              <a:t>XML</a:t>
            </a:r>
            <a:r>
              <a:rPr lang="zh-CN" altLang="en-US" dirty="0">
                <a:sym typeface="+mn-ea"/>
              </a:rPr>
              <a:t>的配置，如某些功能框架的集成，建议仍旧从一个</a:t>
            </a:r>
            <a:r>
              <a:rPr lang="en-US" altLang="zh-CN" dirty="0">
                <a:sym typeface="+mn-ea"/>
              </a:rPr>
              <a:t>@Configuration</a:t>
            </a:r>
            <a:r>
              <a:rPr lang="zh-CN" altLang="en-US" dirty="0">
                <a:sym typeface="+mn-ea"/>
              </a:rPr>
              <a:t>类开始，可以使用附加的</a:t>
            </a:r>
            <a:r>
              <a:rPr lang="en-US" altLang="zh-CN" dirty="0">
                <a:sym typeface="+mn-ea"/>
              </a:rPr>
              <a:t>@</a:t>
            </a:r>
            <a:r>
              <a:rPr lang="en-US" altLang="zh-CN" dirty="0" err="1">
                <a:sym typeface="+mn-ea"/>
              </a:rPr>
              <a:t>ImportResource</a:t>
            </a:r>
            <a:r>
              <a:rPr lang="zh-CN" altLang="en-US" dirty="0">
                <a:sym typeface="+mn-ea"/>
              </a:rPr>
              <a:t>注解加载</a:t>
            </a:r>
            <a:r>
              <a:rPr lang="en-US" altLang="zh-CN" dirty="0">
                <a:sym typeface="+mn-ea"/>
              </a:rPr>
              <a:t>XML</a:t>
            </a:r>
            <a:r>
              <a:rPr lang="zh-CN" altLang="en-US" dirty="0">
                <a:sym typeface="+mn-ea"/>
              </a:rPr>
              <a:t>配置文件</a:t>
            </a:r>
            <a:br>
              <a:rPr lang="zh-CN" altLang="en-US" dirty="0">
                <a:sym typeface="+mn-ea"/>
              </a:rPr>
            </a:br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通过在</a:t>
            </a:r>
            <a:r>
              <a:rPr lang="en-US" altLang="zh-CN" dirty="0" err="1"/>
              <a:t>classpath</a:t>
            </a:r>
            <a:r>
              <a:rPr lang="zh-CN" altLang="en-US" dirty="0"/>
              <a:t>下添加一个</a:t>
            </a:r>
            <a:r>
              <a:rPr lang="en-US" altLang="zh-CN" dirty="0">
                <a:solidFill>
                  <a:srgbClr val="FF0000"/>
                </a:solidFill>
              </a:rPr>
              <a:t>banner.txt</a:t>
            </a:r>
            <a:r>
              <a:rPr lang="zh-CN" altLang="en-US" dirty="0"/>
              <a:t>或设置</a:t>
            </a:r>
            <a:r>
              <a:rPr lang="en-US" altLang="zh-CN" dirty="0" err="1"/>
              <a:t>banner.location</a:t>
            </a:r>
            <a:r>
              <a:rPr lang="zh-CN" altLang="en-US" dirty="0"/>
              <a:t>来指定相应的文件可以改变启动过程中打印的</a:t>
            </a:r>
            <a:r>
              <a:rPr lang="en-US" altLang="zh-CN" dirty="0"/>
              <a:t>banner</a:t>
            </a:r>
            <a:r>
              <a:rPr lang="zh-CN" altLang="en-US" dirty="0"/>
              <a:t>（即启动时正常日志前拼接出来的</a:t>
            </a:r>
            <a:r>
              <a:rPr lang="en-US" altLang="zh-CN" dirty="0"/>
              <a:t>Spring</a:t>
            </a:r>
            <a:r>
              <a:rPr lang="zh-CN" altLang="en-US" dirty="0"/>
              <a:t>部分）。 如果这个文件有特殊的编码， 可以使用</a:t>
            </a:r>
            <a:r>
              <a:rPr lang="en-US" altLang="zh-CN" dirty="0" err="1"/>
              <a:t>banner.encoding</a:t>
            </a:r>
            <a:r>
              <a:rPr lang="zh-CN" altLang="en-US" dirty="0"/>
              <a:t>设置它（默认为</a:t>
            </a:r>
            <a:r>
              <a:rPr lang="en-US" altLang="zh-CN" dirty="0"/>
              <a:t>UTF-8</a:t>
            </a:r>
            <a:r>
              <a:rPr lang="zh-CN" altLang="en-US" dirty="0"/>
              <a:t>） 。 </a:t>
            </a:r>
            <a:endParaRPr lang="en-US" altLang="zh-CN" dirty="0"/>
          </a:p>
          <a:p>
            <a:pPr lvl="1"/>
            <a:r>
              <a:rPr lang="zh-CN" altLang="en-US" dirty="0"/>
              <a:t>在</a:t>
            </a:r>
            <a:r>
              <a:rPr lang="en-US" altLang="zh-CN" dirty="0"/>
              <a:t>banner.txt</a:t>
            </a:r>
            <a:r>
              <a:rPr lang="zh-CN" altLang="en-US" dirty="0"/>
              <a:t>中可以使用如下的变量：</a:t>
            </a:r>
            <a:br>
              <a:rPr lang="zh-CN" altLang="en-US" dirty="0"/>
            </a:br>
            <a:endParaRPr lang="zh-CN" altLang="en-US" dirty="0"/>
          </a:p>
        </p:txBody>
      </p:sp>
      <p:graphicFrame>
        <p:nvGraphicFramePr>
          <p:cNvPr id="4" name="内容占位符 3"/>
          <p:cNvGraphicFramePr/>
          <p:nvPr/>
        </p:nvGraphicFramePr>
        <p:xfrm>
          <a:off x="431618" y="4063351"/>
          <a:ext cx="11573812" cy="263865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744142"/>
                <a:gridCol w="7829670"/>
              </a:tblGrid>
              <a:tr h="603234"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 </a:t>
                      </a:r>
                      <a:endParaRPr lang="zh-CN" altLang="en-US" sz="2400" b="1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描述</a:t>
                      </a:r>
                      <a:endParaRPr lang="zh-CN" altLang="en-US" sz="2400" b="1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0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${</a:t>
                      </a:r>
                      <a:r>
                        <a:rPr lang="en-US" sz="1800" b="0" i="0" kern="1200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application.version</a:t>
                      </a:r>
                      <a:r>
                        <a:rPr lang="en-US" sz="1800" b="0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}</a:t>
                      </a:r>
                      <a:endParaRPr lang="en-US" sz="1800" b="0" i="0" kern="12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MANIFEST.MF</a:t>
                      </a:r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中声明的应用版本号， 例如</a:t>
                      </a:r>
                      <a:r>
                        <a:rPr lang="en-US" altLang="zh-CN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1.0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663820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${</a:t>
                      </a:r>
                      <a:r>
                        <a:rPr lang="en-US" sz="1800" b="0" i="0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application.formattedversion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}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MANIFEST.MF</a:t>
                      </a:r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中声明的被格式化后的应用版本号（被括号包裹且以</a:t>
                      </a:r>
                      <a:r>
                        <a:rPr lang="en-US" altLang="zh-CN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</a:t>
                      </a:r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作为缀） ， 用于显示， 例如</a:t>
                      </a:r>
                      <a:r>
                        <a:rPr lang="en-US" altLang="zh-CN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(v1.0)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${spring-</a:t>
                      </a:r>
                      <a:r>
                        <a:rPr lang="en-US" sz="1800" b="0" i="0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boot.version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}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正在使用的</a:t>
                      </a:r>
                      <a:r>
                        <a:rPr lang="en-US" altLang="zh-CN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 Boot</a:t>
                      </a:r>
                      <a:r>
                        <a:rPr lang="zh-CN" alt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版本号， 例如</a:t>
                      </a:r>
                      <a:r>
                        <a:rPr lang="en-US" altLang="zh-CN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1.5.0.BUILD-SNAPSHOT</a:t>
                      </a:r>
                      <a:endParaRPr lang="zh-CN" alt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${</a:t>
                      </a:r>
                      <a:r>
                        <a:rPr lang="en-US" sz="1800" b="0" i="0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springboot.formatted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-version}</a:t>
                      </a:r>
                      <a:endParaRPr lang="en-US" sz="18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800" b="0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正在使用的</a:t>
                      </a:r>
                      <a:r>
                        <a:rPr lang="en-US" sz="1800" b="0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Spring Boot</a:t>
                      </a:r>
                      <a:r>
                        <a:rPr lang="zh-CN" altLang="en-US" sz="1800" b="0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被格式化后的版本号（被括号包裹且以</a:t>
                      </a:r>
                      <a:r>
                        <a:rPr lang="en-US" sz="1800" b="0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v</a:t>
                      </a:r>
                      <a:r>
                        <a:rPr lang="zh-CN" altLang="en-US" sz="1800" b="0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作为缀） </a:t>
                      </a:r>
                      <a:r>
                        <a:rPr lang="en-US" altLang="zh-CN" sz="1800" b="0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 </a:t>
                      </a:r>
                      <a:r>
                        <a:rPr lang="zh-CN" altLang="en-US" sz="1800" b="0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用于显示， 例如</a:t>
                      </a:r>
                      <a:r>
                        <a:rPr lang="en-US" altLang="zh-CN" sz="1800" b="0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en-US" sz="1800" b="0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v1.5.0.BUILD-SNAPSHOT)</a:t>
                      </a:r>
                      <a:endParaRPr lang="en-US" sz="1800" b="0" i="0" kern="12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 自定义</a:t>
            </a:r>
            <a:r>
              <a:rPr lang="en-US" altLang="zh-CN" dirty="0"/>
              <a:t>Banner: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cxnSp>
        <p:nvCxnSpPr>
          <p:cNvPr id="8" name="直接箭头连接符 7"/>
          <p:cNvCxnSpPr>
            <a:endCxn id="9" idx="1"/>
          </p:cNvCxnSpPr>
          <p:nvPr/>
        </p:nvCxnSpPr>
        <p:spPr>
          <a:xfrm flipV="1">
            <a:off x="1942615" y="1975784"/>
            <a:ext cx="2762283" cy="450698"/>
          </a:xfrm>
          <a:prstGeom prst="straightConnector1">
            <a:avLst/>
          </a:prstGeom>
          <a:ln w="508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2215061" y="2868351"/>
            <a:ext cx="3492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classpath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中新建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banner.txt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882060" y="838397"/>
            <a:ext cx="6441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写入任意可以输出的文本，并在中包含希望显示的变量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9638" y="3425627"/>
            <a:ext cx="8686800" cy="15716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15" name="圆角矩形 4"/>
          <p:cNvSpPr/>
          <p:nvPr/>
        </p:nvSpPr>
        <p:spPr>
          <a:xfrm>
            <a:off x="662608" y="3987602"/>
            <a:ext cx="3539942" cy="376593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7715839" y="2604898"/>
            <a:ext cx="199196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自定义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Banner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00" y="1476375"/>
            <a:ext cx="3467100" cy="1391920"/>
          </a:xfrm>
          <a:prstGeom prst="rect">
            <a:avLst/>
          </a:prstGeom>
        </p:spPr>
      </p:pic>
      <p:sp>
        <p:nvSpPr>
          <p:cNvPr id="18" name="圆角矩形 4"/>
          <p:cNvSpPr/>
          <p:nvPr>
            <p:custDataLst>
              <p:tags r:id="rId4"/>
            </p:custDataLst>
          </p:nvPr>
        </p:nvSpPr>
        <p:spPr>
          <a:xfrm>
            <a:off x="1159012" y="2666010"/>
            <a:ext cx="956601" cy="202285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右箭头 19"/>
          <p:cNvSpPr/>
          <p:nvPr>
            <p:custDataLst>
              <p:tags r:id="rId5"/>
            </p:custDataLst>
          </p:nvPr>
        </p:nvSpPr>
        <p:spPr>
          <a:xfrm rot="13500000">
            <a:off x="2099945" y="2804795"/>
            <a:ext cx="294005" cy="7683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1880" y="1207770"/>
            <a:ext cx="7115175" cy="1154430"/>
          </a:xfrm>
          <a:prstGeom prst="rect">
            <a:avLst/>
          </a:prstGeom>
        </p:spPr>
      </p:pic>
      <p:cxnSp>
        <p:nvCxnSpPr>
          <p:cNvPr id="24" name="直接箭头连接符 23"/>
          <p:cNvCxnSpPr/>
          <p:nvPr>
            <p:custDataLst>
              <p:tags r:id="rId7"/>
            </p:custDataLst>
          </p:nvPr>
        </p:nvCxnSpPr>
        <p:spPr>
          <a:xfrm flipH="1">
            <a:off x="4202550" y="2133359"/>
            <a:ext cx="3391687" cy="2078080"/>
          </a:xfrm>
          <a:prstGeom prst="straightConnector1">
            <a:avLst/>
          </a:prstGeom>
          <a:ln w="508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CN" altLang="en-US" dirty="0"/>
              <a:t>如果想获取原始的命令行参数， 或一旦</a:t>
            </a:r>
            <a:r>
              <a:rPr lang="en-US" altLang="zh-CN" dirty="0" err="1"/>
              <a:t>SpringApplication</a:t>
            </a:r>
            <a:r>
              <a:rPr lang="zh-CN" altLang="en-US" dirty="0"/>
              <a:t>启动后需要运行一些特定的代码， 可以实现</a:t>
            </a:r>
            <a:r>
              <a:rPr lang="en-US" altLang="zh-CN" dirty="0" err="1"/>
              <a:t>CommandLineRunner</a:t>
            </a:r>
            <a:r>
              <a:rPr lang="zh-CN" altLang="en-US" dirty="0"/>
              <a:t>接口。 在所有实现该接口的</a:t>
            </a:r>
            <a:r>
              <a:rPr lang="en-US" altLang="zh-CN" dirty="0"/>
              <a:t>Spring beans</a:t>
            </a:r>
            <a:r>
              <a:rPr lang="zh-CN" altLang="en-US" dirty="0"/>
              <a:t>上将调用</a:t>
            </a:r>
            <a:r>
              <a:rPr lang="en-US" altLang="zh-CN" dirty="0"/>
              <a:t>run(String… </a:t>
            </a:r>
            <a:r>
              <a:rPr lang="en-US" altLang="zh-CN" dirty="0" err="1"/>
              <a:t>args</a:t>
            </a:r>
            <a:r>
              <a:rPr lang="en-US" altLang="zh-CN" dirty="0"/>
              <a:t>)</a:t>
            </a:r>
            <a:r>
              <a:rPr lang="zh-CN" altLang="en-US" dirty="0"/>
              <a:t>方法：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如果一些</a:t>
            </a:r>
            <a:r>
              <a:rPr lang="en-US" altLang="zh-CN" dirty="0" err="1"/>
              <a:t>CommandLineRunner</a:t>
            </a:r>
            <a:r>
              <a:rPr lang="en-US" altLang="zh-CN" dirty="0"/>
              <a:t> beans</a:t>
            </a:r>
            <a:r>
              <a:rPr lang="zh-CN" altLang="en-US" dirty="0"/>
              <a:t>被定义，并且需要它们按照特定的顺序先后执行。可以额外实现</a:t>
            </a:r>
            <a:r>
              <a:rPr lang="en-US" altLang="zh-CN" dirty="0" err="1"/>
              <a:t>org.springframework.core.Ordered</a:t>
            </a:r>
            <a:r>
              <a:rPr lang="zh-CN" altLang="en-US" dirty="0"/>
              <a:t>接口或使用</a:t>
            </a:r>
            <a:r>
              <a:rPr lang="en-US" altLang="zh-CN" dirty="0" err="1"/>
              <a:t>org.springframework.core.annotation.</a:t>
            </a:r>
            <a:r>
              <a:rPr lang="en-US" altLang="zh-CN" dirty="0" err="1">
                <a:solidFill>
                  <a:srgbClr val="FF0000"/>
                </a:solidFill>
              </a:rPr>
              <a:t>Order</a:t>
            </a:r>
            <a:r>
              <a:rPr lang="zh-CN" altLang="en-US" dirty="0">
                <a:solidFill>
                  <a:srgbClr val="FF0000"/>
                </a:solidFill>
              </a:rPr>
              <a:t>注解</a:t>
            </a:r>
            <a:r>
              <a:rPr lang="zh-CN" altLang="en-US" dirty="0"/>
              <a:t>。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977" y="1947862"/>
            <a:ext cx="9229725" cy="235267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5" name="圆角矩形 4"/>
          <p:cNvSpPr/>
          <p:nvPr/>
        </p:nvSpPr>
        <p:spPr>
          <a:xfrm>
            <a:off x="772978" y="3124199"/>
            <a:ext cx="5825942" cy="990601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右箭头 6"/>
          <p:cNvSpPr/>
          <p:nvPr/>
        </p:nvSpPr>
        <p:spPr>
          <a:xfrm rot="10800000">
            <a:off x="6398102" y="3421458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070527" y="3412173"/>
            <a:ext cx="2741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程序启动后自动调用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704850"/>
            <a:ext cx="12191365" cy="6153150"/>
          </a:xfrm>
        </p:spPr>
        <p:txBody>
          <a:bodyPr>
            <a:normAutofit fontScale="60000"/>
          </a:bodyPr>
          <a:lstStyle/>
          <a:p>
            <a:r>
              <a:rPr lang="zh-CN" altLang="en-US" sz="2910" dirty="0"/>
              <a:t>很多配置都是复杂并且模板化，这提高了开发的成本。随着</a:t>
            </a:r>
            <a:r>
              <a:rPr lang="en-US" altLang="zh-CN" sz="2910" dirty="0"/>
              <a:t>spring3</a:t>
            </a:r>
            <a:r>
              <a:rPr lang="zh-CN" altLang="en-US" sz="2910" dirty="0"/>
              <a:t>，</a:t>
            </a:r>
            <a:r>
              <a:rPr lang="en-US" altLang="zh-CN" sz="2910" dirty="0"/>
              <a:t>spring4</a:t>
            </a:r>
            <a:r>
              <a:rPr lang="zh-CN" altLang="en-US" sz="2910" dirty="0"/>
              <a:t>的相继推出，</a:t>
            </a:r>
            <a:r>
              <a:rPr lang="zh-CN" altLang="en-US" sz="2910" dirty="0">
                <a:solidFill>
                  <a:srgbClr val="FF0000"/>
                </a:solidFill>
              </a:rPr>
              <a:t>约定大于配置</a:t>
            </a:r>
            <a:r>
              <a:rPr lang="zh-CN" altLang="en-US" sz="2910" dirty="0"/>
              <a:t>逐渐成为了开发者的共识，大家也渐渐的从写</a:t>
            </a:r>
            <a:r>
              <a:rPr lang="en-US" altLang="zh-CN" sz="2910" dirty="0"/>
              <a:t>xml</a:t>
            </a:r>
            <a:r>
              <a:rPr lang="zh-CN" altLang="en-US" sz="2910" dirty="0"/>
              <a:t>转为写各种注解，在</a:t>
            </a:r>
            <a:r>
              <a:rPr lang="en-US" altLang="zh-CN" sz="2910" dirty="0"/>
              <a:t>spring4</a:t>
            </a:r>
            <a:r>
              <a:rPr lang="zh-CN" altLang="en-US" sz="2910" dirty="0"/>
              <a:t>的项目里，甚至可以一行</a:t>
            </a:r>
            <a:r>
              <a:rPr lang="en-US" altLang="zh-CN" sz="2910" dirty="0"/>
              <a:t>xml</a:t>
            </a:r>
            <a:r>
              <a:rPr lang="zh-CN" altLang="en-US" sz="2910" dirty="0"/>
              <a:t>都不写。</a:t>
            </a:r>
            <a:endParaRPr lang="en-US" altLang="zh-CN" sz="2910" dirty="0"/>
          </a:p>
          <a:p>
            <a:r>
              <a:rPr lang="zh-CN" altLang="en-US" sz="2910" dirty="0"/>
              <a:t>虽然</a:t>
            </a:r>
            <a:r>
              <a:rPr lang="en-US" altLang="zh-CN" sz="2910" dirty="0"/>
              <a:t>spring4</a:t>
            </a:r>
            <a:r>
              <a:rPr lang="zh-CN" altLang="en-US" sz="2910" dirty="0"/>
              <a:t>已经可以做到无</a:t>
            </a:r>
            <a:r>
              <a:rPr lang="en-US" altLang="zh-CN" sz="2910" dirty="0"/>
              <a:t>xml</a:t>
            </a:r>
            <a:r>
              <a:rPr lang="zh-CN" altLang="en-US" sz="2910" dirty="0"/>
              <a:t>，但写一个大项目需要茫茫多的包，</a:t>
            </a:r>
            <a:r>
              <a:rPr lang="en-US" altLang="zh-CN" sz="2910" dirty="0"/>
              <a:t>maven</a:t>
            </a:r>
            <a:r>
              <a:rPr lang="zh-CN" altLang="en-US" sz="2910" dirty="0"/>
              <a:t>配置要写几百行，也是一件很可怕的事。向项目中添加依赖是件富有挑战的事。需要什么库？它的</a:t>
            </a:r>
            <a:r>
              <a:rPr lang="en-US" altLang="zh-CN" sz="2910" dirty="0"/>
              <a:t>Group</a:t>
            </a:r>
            <a:r>
              <a:rPr lang="zh-CN" altLang="en-US" sz="2910" dirty="0"/>
              <a:t>和</a:t>
            </a:r>
            <a:r>
              <a:rPr lang="en-US" altLang="zh-CN" sz="2910" dirty="0"/>
              <a:t>Artifact</a:t>
            </a:r>
            <a:r>
              <a:rPr lang="zh-CN" altLang="en-US" sz="2910" dirty="0"/>
              <a:t>是什么你需要哪个版本？哪个版本不会和项目中的其他依赖发生冲突？</a:t>
            </a:r>
            <a:endParaRPr lang="en-US" altLang="zh-CN" sz="2910" dirty="0"/>
          </a:p>
          <a:p>
            <a:r>
              <a:rPr lang="zh-CN" altLang="en-US" sz="2910" dirty="0"/>
              <a:t>在</a:t>
            </a:r>
            <a:r>
              <a:rPr lang="en-US" altLang="zh-CN" sz="2910" dirty="0" err="1"/>
              <a:t>springboot</a:t>
            </a:r>
            <a:r>
              <a:rPr lang="zh-CN" altLang="en-US" sz="2910" dirty="0"/>
              <a:t>中自动为开发者制定了常规约定，让开发人员更加专注于业务需求的开发。而且利用</a:t>
            </a:r>
            <a:r>
              <a:rPr lang="en-US" altLang="zh-CN" sz="2910" dirty="0"/>
              <a:t>Spring Boot</a:t>
            </a:r>
            <a:r>
              <a:rPr lang="zh-CN" altLang="en-US" sz="2910" dirty="0"/>
              <a:t>的起步依赖，如只需添加</a:t>
            </a:r>
            <a:r>
              <a:rPr lang="en-US" altLang="zh-CN" sz="2910" dirty="0"/>
              <a:t>Spring Boot</a:t>
            </a:r>
            <a:r>
              <a:rPr lang="zh-CN" altLang="en-US" sz="2910" dirty="0"/>
              <a:t>的</a:t>
            </a:r>
            <a:r>
              <a:rPr lang="en-US" altLang="zh-CN" sz="2910" dirty="0"/>
              <a:t>Web</a:t>
            </a:r>
            <a:r>
              <a:rPr lang="zh-CN" altLang="en-US" sz="2910" dirty="0"/>
              <a:t>起步依赖（</a:t>
            </a:r>
            <a:r>
              <a:rPr lang="en-US" altLang="zh-CN" sz="2910" dirty="0" err="1"/>
              <a:t>org.springframework.boot:spring-boot-starter-web</a:t>
            </a:r>
            <a:r>
              <a:rPr lang="zh-CN" altLang="en-US" sz="2910" dirty="0"/>
              <a:t>）就会根据依赖传递把其他所需依赖引入项目里，比起减少依赖数量，起步依赖还引入了一些微妙的变化。向项目中添加了</a:t>
            </a:r>
            <a:r>
              <a:rPr lang="en-US" altLang="zh-CN" sz="2910" dirty="0"/>
              <a:t>Web</a:t>
            </a:r>
            <a:r>
              <a:rPr lang="zh-CN" altLang="en-US" sz="2910" dirty="0"/>
              <a:t>起步依赖，实际上指定了应用程序所需的一类功能</a:t>
            </a:r>
            <a:r>
              <a:rPr lang="en-US" altLang="zh-CN" sz="2910" dirty="0"/>
              <a:t>(</a:t>
            </a:r>
            <a:r>
              <a:rPr lang="zh-CN" altLang="en-US" sz="2910" dirty="0"/>
              <a:t>条件注入</a:t>
            </a:r>
            <a:r>
              <a:rPr lang="en-US" altLang="zh-CN" sz="2910" dirty="0"/>
              <a:t>:</a:t>
            </a:r>
            <a:r>
              <a:rPr lang="zh-CN" altLang="en-US" sz="2910" dirty="0"/>
              <a:t>发现有相应包就自动配置相应功能</a:t>
            </a:r>
            <a:r>
              <a:rPr lang="en-US" altLang="zh-CN" sz="2910" dirty="0"/>
              <a:t>)</a:t>
            </a:r>
            <a:r>
              <a:rPr lang="zh-CN" altLang="en-US" sz="2910" dirty="0"/>
              <a:t>。因为应用是个</a:t>
            </a:r>
            <a:r>
              <a:rPr lang="en-US" altLang="zh-CN" sz="2910" dirty="0"/>
              <a:t>Web</a:t>
            </a:r>
            <a:r>
              <a:rPr lang="zh-CN" altLang="en-US" sz="2910" dirty="0"/>
              <a:t>应用程序，所以加入了</a:t>
            </a:r>
            <a:r>
              <a:rPr lang="en-US" altLang="zh-CN" sz="2910" dirty="0"/>
              <a:t>Web</a:t>
            </a:r>
            <a:r>
              <a:rPr lang="zh-CN" altLang="en-US" sz="2910" dirty="0"/>
              <a:t>起步依赖。与之类似，如果应用程序要用到</a:t>
            </a:r>
            <a:r>
              <a:rPr lang="en-US" altLang="zh-CN" sz="2910" dirty="0"/>
              <a:t>JPA</a:t>
            </a:r>
            <a:r>
              <a:rPr lang="zh-CN" altLang="en-US" sz="2910" dirty="0"/>
              <a:t>持久化，那么就可以加入</a:t>
            </a:r>
            <a:r>
              <a:rPr lang="en-US" altLang="zh-CN" sz="2910" dirty="0" err="1"/>
              <a:t>jpa</a:t>
            </a:r>
            <a:r>
              <a:rPr lang="zh-CN" altLang="en-US" sz="2910" dirty="0"/>
              <a:t>起步依赖。如果需要安全功能，那就加入</a:t>
            </a:r>
            <a:r>
              <a:rPr lang="en-US" altLang="zh-CN" sz="2910" dirty="0"/>
              <a:t>security</a:t>
            </a:r>
            <a:r>
              <a:rPr lang="zh-CN" altLang="en-US" sz="2910" dirty="0"/>
              <a:t>起步依赖。 </a:t>
            </a:r>
            <a:endParaRPr lang="zh-CN" altLang="en-US" sz="2910" dirty="0"/>
          </a:p>
          <a:p>
            <a:r>
              <a:rPr lang="zh-CN" altLang="en-US" sz="2910" dirty="0"/>
              <a:t>在</a:t>
            </a:r>
            <a:r>
              <a:rPr lang="en-US" altLang="zh-CN" sz="2910" dirty="0" err="1"/>
              <a:t>SpringBoot</a:t>
            </a:r>
            <a:r>
              <a:rPr lang="zh-CN" altLang="en-US" sz="2910" dirty="0"/>
              <a:t>中不再需要考虑支持某种功能要用什么库了，引入相关起步依赖就行。此外，</a:t>
            </a:r>
            <a:r>
              <a:rPr lang="en-US" altLang="zh-CN" sz="2910" dirty="0"/>
              <a:t>Spring Boot</a:t>
            </a:r>
            <a:r>
              <a:rPr lang="zh-CN" altLang="en-US" sz="2910" dirty="0"/>
              <a:t>的起步依赖还把开发者从“需要这些库的哪些版本”这个问题里解放了出来。起步依赖引入的库的版本都是经过测试的，因此可以完全放心，它们之间不会出现不兼容的情况。</a:t>
            </a:r>
            <a:endParaRPr lang="zh-CN" altLang="en-US" sz="2910" dirty="0"/>
          </a:p>
        </p:txBody>
      </p:sp>
    </p:spTree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/>
              <a:t>@Orde:r定义带注解的组件的排序顺序。 value()是可选的，表示订单值。 较低的值具有较高的优先级。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在应用启动时启动 Bean。 使用@Order注解，我们为其赋予了优先级。</a:t>
            </a:r>
            <a:endParaRPr lang="en-US" altLang="zh-CN" sz="2000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0380" y="2305685"/>
            <a:ext cx="8096250" cy="352996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/>
              <a:t>这是MyRunner2。 通过@Order设置了更高的优先级，因此在MyRunner之前执行。</a:t>
            </a:r>
            <a:endParaRPr lang="en-US" altLang="zh-CN" sz="2000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3215" y="1614170"/>
            <a:ext cx="8391525" cy="29876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440" y="5194935"/>
            <a:ext cx="9363075" cy="8191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每个</a:t>
            </a:r>
            <a:r>
              <a:rPr lang="en-US" altLang="zh-CN" dirty="0" err="1"/>
              <a:t>SpringApplication</a:t>
            </a:r>
            <a:r>
              <a:rPr lang="zh-CN" altLang="en-US" dirty="0"/>
              <a:t>在退出时为了确保</a:t>
            </a:r>
            <a:r>
              <a:rPr lang="en-US" altLang="zh-CN" dirty="0" err="1"/>
              <a:t>ApplicationContext</a:t>
            </a:r>
            <a:r>
              <a:rPr lang="zh-CN" altLang="en-US" dirty="0"/>
              <a:t>被优雅的关闭， 将会注册一个</a:t>
            </a:r>
            <a:r>
              <a:rPr lang="en-US" altLang="zh-CN" dirty="0"/>
              <a:t>JVM</a:t>
            </a:r>
            <a:r>
              <a:rPr lang="zh-CN" altLang="en-US" dirty="0"/>
              <a:t>的</a:t>
            </a:r>
            <a:r>
              <a:rPr lang="en-US" altLang="zh-CN" dirty="0"/>
              <a:t>shutdown</a:t>
            </a:r>
            <a:r>
              <a:rPr lang="zh-CN" altLang="en-US" dirty="0"/>
              <a:t>钩子。所有标准的</a:t>
            </a:r>
            <a:r>
              <a:rPr lang="en-US" altLang="zh-CN" dirty="0"/>
              <a:t>Spring</a:t>
            </a:r>
            <a:r>
              <a:rPr lang="zh-CN" altLang="en-US" dirty="0"/>
              <a:t>生命周期回调（比如，</a:t>
            </a:r>
            <a:r>
              <a:rPr lang="en-US" altLang="zh-CN" dirty="0" err="1"/>
              <a:t>DisposableBean</a:t>
            </a:r>
            <a:r>
              <a:rPr lang="zh-CN" altLang="en-US" dirty="0"/>
              <a:t>接口或</a:t>
            </a:r>
            <a:r>
              <a:rPr lang="en-US" altLang="zh-CN" dirty="0"/>
              <a:t>@</a:t>
            </a:r>
            <a:r>
              <a:rPr lang="en-US" altLang="zh-CN" dirty="0" err="1"/>
              <a:t>PreDestroy</a:t>
            </a:r>
            <a:r>
              <a:rPr lang="zh-CN" altLang="en-US" dirty="0"/>
              <a:t>注解）都能使用。</a:t>
            </a:r>
            <a:endParaRPr lang="en-US" altLang="zh-CN" dirty="0"/>
          </a:p>
          <a:p>
            <a:r>
              <a:rPr lang="zh-CN" altLang="en-US" dirty="0"/>
              <a:t>如果</a:t>
            </a:r>
            <a:r>
              <a:rPr lang="en-US" altLang="zh-CN" dirty="0"/>
              <a:t>beans</a:t>
            </a:r>
            <a:r>
              <a:rPr lang="zh-CN" altLang="en-US" dirty="0"/>
              <a:t>想在应用结束时返回一个特定的退出码（</a:t>
            </a:r>
            <a:r>
              <a:rPr lang="en-US" altLang="zh-CN" dirty="0"/>
              <a:t>exit code</a:t>
            </a:r>
            <a:r>
              <a:rPr lang="zh-CN" altLang="en-US" dirty="0"/>
              <a:t>），可以实现</a:t>
            </a:r>
            <a:r>
              <a:rPr lang="en-US" altLang="zh-CN" dirty="0" err="1"/>
              <a:t>org.springframework.boot.ExitCodeGenerator</a:t>
            </a:r>
            <a:r>
              <a:rPr lang="zh-CN" altLang="en-US" dirty="0"/>
              <a:t>接口</a:t>
            </a:r>
            <a:br>
              <a:rPr lang="zh-CN" altLang="en-US" dirty="0"/>
            </a:b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sz="2400" dirty="0">
                <a:solidFill>
                  <a:srgbClr val="FF0000"/>
                </a:solidFill>
              </a:rPr>
              <a:t>外部化的配置:</a:t>
            </a:r>
            <a:endParaRPr lang="en-US" altLang="zh-CN" sz="2400" dirty="0">
              <a:solidFill>
                <a:srgbClr val="FF0000"/>
              </a:solidFill>
            </a:endParaRPr>
          </a:p>
          <a:p>
            <a:r>
              <a:rPr lang="en-US" altLang="zh-CN" sz="2400" dirty="0"/>
              <a:t>Spring Boot</a:t>
            </a:r>
            <a:r>
              <a:rPr lang="zh-CN" altLang="en-US" sz="2400" dirty="0"/>
              <a:t>在程序中允许使用外部的配置文件获取配置信息，这样就能够在不同的环境下使用相同的代码。 </a:t>
            </a:r>
            <a:endParaRPr lang="en-US" altLang="zh-CN" sz="2400" dirty="0"/>
          </a:p>
          <a:p>
            <a:r>
              <a:rPr lang="zh-CN" altLang="en-US" sz="2400" dirty="0"/>
              <a:t>外部配置支持使用</a:t>
            </a:r>
            <a:r>
              <a:rPr lang="en-US" altLang="zh-CN" sz="2400" b="1" dirty="0">
                <a:solidFill>
                  <a:srgbClr val="C00000"/>
                </a:solidFill>
              </a:rPr>
              <a:t>properties</a:t>
            </a:r>
            <a:r>
              <a:rPr lang="zh-CN" altLang="en-US" sz="2400" b="1" dirty="0">
                <a:solidFill>
                  <a:srgbClr val="C00000"/>
                </a:solidFill>
              </a:rPr>
              <a:t>文件，</a:t>
            </a:r>
            <a:r>
              <a:rPr lang="en-US" altLang="zh-CN" sz="2400" b="1" dirty="0">
                <a:solidFill>
                  <a:srgbClr val="C00000"/>
                </a:solidFill>
              </a:rPr>
              <a:t>YAML</a:t>
            </a:r>
            <a:r>
              <a:rPr lang="zh-CN" altLang="en-US" sz="2400" b="1" dirty="0">
                <a:solidFill>
                  <a:srgbClr val="C00000"/>
                </a:solidFill>
              </a:rPr>
              <a:t>文件，环境变量和命令行参数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r>
              <a:rPr lang="zh-CN" altLang="en-US" sz="2400" dirty="0"/>
              <a:t>使用</a:t>
            </a:r>
            <a:r>
              <a:rPr lang="en-US" altLang="zh-CN" sz="2400" b="1" dirty="0">
                <a:solidFill>
                  <a:srgbClr val="C00000"/>
                </a:solidFill>
              </a:rPr>
              <a:t>@Value</a:t>
            </a:r>
            <a:r>
              <a:rPr lang="zh-CN" altLang="en-US" sz="2400" b="1" dirty="0">
                <a:solidFill>
                  <a:srgbClr val="C00000"/>
                </a:solidFill>
              </a:rPr>
              <a:t>注解</a:t>
            </a:r>
            <a:r>
              <a:rPr lang="zh-CN" altLang="en-US" sz="2400" dirty="0"/>
              <a:t>， 可以直接将属性值注入到</a:t>
            </a:r>
            <a:r>
              <a:rPr lang="en-US" altLang="zh-CN" sz="2400" dirty="0"/>
              <a:t>beans</a:t>
            </a:r>
            <a:r>
              <a:rPr lang="zh-CN" altLang="en-US" sz="2400" dirty="0"/>
              <a:t>中。</a:t>
            </a:r>
            <a:endParaRPr lang="zh-CN" altLang="en-US" sz="2400" dirty="0"/>
          </a:p>
        </p:txBody>
      </p:sp>
    </p:spTree>
  </p:cSld>
  <p:clrMapOvr>
    <a:masterClrMapping/>
  </p:clrMapOvr>
  <p:transition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dirty="0"/>
              <a:t>下面是一个@Value注解具体的示例 ：</a:t>
            </a:r>
            <a:r>
              <a:rPr lang="en-US" altLang="zh-CN" sz="2000" dirty="0"/>
              <a:t> </a:t>
            </a:r>
            <a:br>
              <a:rPr lang="en-US" altLang="zh-CN" sz="2000" dirty="0"/>
            </a:br>
            <a:endParaRPr lang="zh-CN" altLang="en-US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5194" y="1823534"/>
            <a:ext cx="5828571" cy="195238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5" name="圆角矩形 4"/>
          <p:cNvSpPr/>
          <p:nvPr/>
        </p:nvSpPr>
        <p:spPr>
          <a:xfrm>
            <a:off x="520858" y="1809123"/>
            <a:ext cx="1749902" cy="278757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062795" y="4650279"/>
            <a:ext cx="134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获取配置文件中的信息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4"/>
          <p:cNvSpPr/>
          <p:nvPr/>
        </p:nvSpPr>
        <p:spPr>
          <a:xfrm>
            <a:off x="615037" y="3340742"/>
            <a:ext cx="1749902" cy="278757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箭头连接符 8"/>
          <p:cNvCxnSpPr/>
          <p:nvPr/>
        </p:nvCxnSpPr>
        <p:spPr>
          <a:xfrm>
            <a:off x="681265" y="2102291"/>
            <a:ext cx="336212" cy="1238451"/>
          </a:xfrm>
          <a:prstGeom prst="straightConnector1">
            <a:avLst/>
          </a:prstGeom>
          <a:ln w="508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/>
          <a:srcRect r="42533"/>
          <a:stretch>
            <a:fillRect/>
          </a:stretch>
        </p:blipFill>
        <p:spPr>
          <a:xfrm>
            <a:off x="2587913" y="2559826"/>
            <a:ext cx="5456638" cy="406666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12" name="圆角矩形 4"/>
          <p:cNvSpPr/>
          <p:nvPr/>
        </p:nvSpPr>
        <p:spPr>
          <a:xfrm>
            <a:off x="2860286" y="4032198"/>
            <a:ext cx="2306074" cy="474809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箭头连接符 12"/>
          <p:cNvCxnSpPr/>
          <p:nvPr/>
        </p:nvCxnSpPr>
        <p:spPr>
          <a:xfrm>
            <a:off x="2387351" y="3429000"/>
            <a:ext cx="472935" cy="603198"/>
          </a:xfrm>
          <a:prstGeom prst="straightConnector1">
            <a:avLst/>
          </a:prstGeom>
          <a:ln w="508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/>
          <a:srcRect r="8066"/>
          <a:stretch>
            <a:fillRect/>
          </a:stretch>
        </p:blipFill>
        <p:spPr>
          <a:xfrm>
            <a:off x="5061067" y="399295"/>
            <a:ext cx="6864428" cy="350476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17" name="右箭头 6"/>
          <p:cNvSpPr/>
          <p:nvPr/>
        </p:nvSpPr>
        <p:spPr>
          <a:xfrm rot="18900000">
            <a:off x="2274162" y="4284406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圆角矩形 4"/>
          <p:cNvSpPr/>
          <p:nvPr/>
        </p:nvSpPr>
        <p:spPr>
          <a:xfrm>
            <a:off x="5650592" y="3103337"/>
            <a:ext cx="5069959" cy="325663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618" y="4953774"/>
            <a:ext cx="2761905" cy="48571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cxnSp>
        <p:nvCxnSpPr>
          <p:cNvPr id="20" name="直接箭头连接符 19"/>
          <p:cNvCxnSpPr/>
          <p:nvPr/>
        </p:nvCxnSpPr>
        <p:spPr>
          <a:xfrm flipV="1">
            <a:off x="5202265" y="3429000"/>
            <a:ext cx="828248" cy="826901"/>
          </a:xfrm>
          <a:prstGeom prst="straightConnector1">
            <a:avLst/>
          </a:prstGeom>
          <a:ln w="508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H="1">
            <a:off x="7747845" y="3438975"/>
            <a:ext cx="53651" cy="1534469"/>
          </a:xfrm>
          <a:prstGeom prst="straightConnector1">
            <a:avLst/>
          </a:prstGeom>
          <a:ln w="508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4"/>
          <p:cNvSpPr/>
          <p:nvPr/>
        </p:nvSpPr>
        <p:spPr>
          <a:xfrm>
            <a:off x="6743379" y="5057252"/>
            <a:ext cx="1749902" cy="278757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5855731" y="5763021"/>
            <a:ext cx="1347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运行结果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右箭头 6"/>
          <p:cNvSpPr/>
          <p:nvPr/>
        </p:nvSpPr>
        <p:spPr>
          <a:xfrm rot="18900000">
            <a:off x="6846180" y="5398084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可以像上述示例一样将</a:t>
            </a:r>
            <a:r>
              <a:rPr lang="en-US" altLang="zh-CN" dirty="0" err="1"/>
              <a:t>application.properties</a:t>
            </a:r>
            <a:r>
              <a:rPr lang="zh-CN" altLang="en-US" dirty="0"/>
              <a:t>文件打包到</a:t>
            </a:r>
            <a:r>
              <a:rPr lang="en-US" altLang="zh-CN" dirty="0"/>
              <a:t>jar</a:t>
            </a:r>
            <a:r>
              <a:rPr lang="zh-CN" altLang="en-US" dirty="0"/>
              <a:t>文件内， 用来提供一个合理的默认</a:t>
            </a:r>
            <a:r>
              <a:rPr lang="en-US" altLang="zh-CN" dirty="0"/>
              <a:t>name</a:t>
            </a:r>
            <a:r>
              <a:rPr lang="zh-CN" altLang="en-US" dirty="0"/>
              <a:t>属性值。当运行在生产环境时，可以在</a:t>
            </a:r>
            <a:br>
              <a:rPr lang="zh-CN" altLang="en-US" dirty="0"/>
            </a:br>
            <a:r>
              <a:rPr lang="en-US" altLang="zh-CN" dirty="0"/>
              <a:t>jar</a:t>
            </a:r>
            <a:r>
              <a:rPr lang="zh-CN" altLang="en-US" dirty="0"/>
              <a:t>外提供一个</a:t>
            </a:r>
            <a:r>
              <a:rPr lang="en-US" altLang="zh-CN" dirty="0" err="1"/>
              <a:t>application.properties</a:t>
            </a:r>
            <a:r>
              <a:rPr lang="zh-CN" altLang="en-US" dirty="0"/>
              <a:t>文件来覆盖</a:t>
            </a:r>
            <a:r>
              <a:rPr lang="en-US" altLang="zh-CN" dirty="0"/>
              <a:t>name</a:t>
            </a:r>
            <a:r>
              <a:rPr lang="zh-CN" altLang="en-US" dirty="0"/>
              <a:t>属性。</a:t>
            </a:r>
            <a:endParaRPr lang="en-US" altLang="zh-CN" dirty="0"/>
          </a:p>
          <a:p>
            <a:r>
              <a:rPr lang="zh-CN" altLang="en-US" dirty="0"/>
              <a:t>对于一次性的测试， 还可以使用特定的命令行开关启动（比如，</a:t>
            </a:r>
            <a:br>
              <a:rPr lang="zh-CN" altLang="en-US" dirty="0"/>
            </a:br>
            <a:r>
              <a:rPr lang="en-US" altLang="zh-CN" dirty="0"/>
              <a:t>java -jar app.jar --name="Spring"</a:t>
            </a:r>
            <a:r>
              <a:rPr lang="zh-CN" altLang="en-US" dirty="0"/>
              <a:t>）</a:t>
            </a:r>
            <a:br>
              <a:rPr lang="en-US" altLang="zh-CN" dirty="0"/>
            </a:b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l="4093"/>
          <a:stretch>
            <a:fillRect/>
          </a:stretch>
        </p:blipFill>
        <p:spPr>
          <a:xfrm>
            <a:off x="173508" y="5202331"/>
            <a:ext cx="7754815" cy="133333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/>
              <a:t>RandomValuePropertySource</a:t>
            </a:r>
            <a:r>
              <a:rPr lang="zh-CN" altLang="en-US" dirty="0"/>
              <a:t>在</a:t>
            </a:r>
            <a:r>
              <a:rPr lang="zh-CN" altLang="en-US" b="1" dirty="0">
                <a:solidFill>
                  <a:srgbClr val="C00000"/>
                </a:solidFill>
              </a:rPr>
              <a:t>注入随机值</a:t>
            </a:r>
            <a:r>
              <a:rPr lang="zh-CN" altLang="en-US" dirty="0"/>
              <a:t>（如密钥或测试用例）时很有用。它能产生整数、</a:t>
            </a:r>
            <a:r>
              <a:rPr lang="en-US" altLang="zh-CN" dirty="0"/>
              <a:t>longs</a:t>
            </a:r>
            <a:r>
              <a:rPr lang="zh-CN" altLang="en-US" dirty="0"/>
              <a:t>或字符串， 比如：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59" y="2313722"/>
            <a:ext cx="6104762" cy="159047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833" y="4024693"/>
            <a:ext cx="4647619" cy="105714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12" name="圆角矩形 4"/>
          <p:cNvSpPr/>
          <p:nvPr/>
        </p:nvSpPr>
        <p:spPr>
          <a:xfrm>
            <a:off x="712833" y="4043275"/>
            <a:ext cx="4651647" cy="1001166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4"/>
          <p:cNvSpPr/>
          <p:nvPr/>
        </p:nvSpPr>
        <p:spPr>
          <a:xfrm>
            <a:off x="213022" y="5183517"/>
            <a:ext cx="7528898" cy="1194565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7265" y="2555748"/>
            <a:ext cx="5590476" cy="305714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7" name="圆角矩形 4"/>
          <p:cNvSpPr/>
          <p:nvPr/>
        </p:nvSpPr>
        <p:spPr>
          <a:xfrm>
            <a:off x="6096000" y="2525649"/>
            <a:ext cx="5227320" cy="3035250"/>
          </a:xfrm>
          <a:prstGeom prst="roundRect">
            <a:avLst>
              <a:gd name="adj" fmla="val 4273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/>
          <p:cNvCxnSpPr/>
          <p:nvPr/>
        </p:nvCxnSpPr>
        <p:spPr>
          <a:xfrm flipH="1">
            <a:off x="7741920" y="5551908"/>
            <a:ext cx="1016347" cy="598407"/>
          </a:xfrm>
          <a:prstGeom prst="straightConnector1">
            <a:avLst/>
          </a:prstGeom>
          <a:ln w="508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flipV="1">
            <a:off x="467371" y="4617516"/>
            <a:ext cx="245462" cy="566060"/>
          </a:xfrm>
          <a:prstGeom prst="straightConnector1">
            <a:avLst/>
          </a:prstGeom>
          <a:ln w="508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4674623" y="4280979"/>
            <a:ext cx="672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随机结果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右箭头 6"/>
          <p:cNvSpPr/>
          <p:nvPr/>
        </p:nvSpPr>
        <p:spPr>
          <a:xfrm rot="10800000">
            <a:off x="4023628" y="4345816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8500993" y="1820655"/>
            <a:ext cx="37541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random.int*语法是OPEN value (,max) CLOSE， 此处OPEN， CLOSE可以是任何字符， 并且value， max是整数。 如果提供max， 那么value是最小的值， max是最大的值（不包含在内） 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右箭头 6"/>
          <p:cNvSpPr/>
          <p:nvPr/>
        </p:nvSpPr>
        <p:spPr>
          <a:xfrm rot="7200000">
            <a:off x="9192511" y="3645842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712833" y="2737577"/>
            <a:ext cx="4514487" cy="1166621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/>
          <p:cNvCxnSpPr/>
          <p:nvPr/>
        </p:nvCxnSpPr>
        <p:spPr>
          <a:xfrm>
            <a:off x="5227321" y="3198079"/>
            <a:ext cx="868679" cy="425436"/>
          </a:xfrm>
          <a:prstGeom prst="straightConnector1">
            <a:avLst/>
          </a:prstGeom>
          <a:ln w="508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230" y="899160"/>
            <a:ext cx="12130405" cy="5448935"/>
          </a:xfrm>
        </p:spPr>
        <p:txBody>
          <a:bodyPr>
            <a:normAutofit/>
          </a:bodyPr>
          <a:lstStyle/>
          <a:p>
            <a:r>
              <a:rPr lang="zh-CN" altLang="en-US" sz="2000" dirty="0"/>
              <a:t>正如前例中看到的，使用</a:t>
            </a:r>
            <a:r>
              <a:rPr lang="en-US" altLang="zh-CN" sz="2000" dirty="0"/>
              <a:t>@Value(“${property}”)</a:t>
            </a:r>
            <a:r>
              <a:rPr lang="zh-CN" altLang="en-US" sz="2000" dirty="0"/>
              <a:t>注解注入配置属性有时可能比较笨重， 特别是需要使用多个</a:t>
            </a:r>
            <a:r>
              <a:rPr lang="en-US" altLang="zh-CN" sz="2000" dirty="0"/>
              <a:t>properties</a:t>
            </a:r>
            <a:r>
              <a:rPr lang="zh-CN" altLang="en-US" sz="2000" dirty="0"/>
              <a:t>或数据本身有层次结构。 为了控制和校验应用配置， </a:t>
            </a:r>
            <a:r>
              <a:rPr lang="en-US" altLang="zh-CN" sz="2000" dirty="0"/>
              <a:t>Spring Boot</a:t>
            </a:r>
            <a:r>
              <a:rPr lang="zh-CN" altLang="en-US" sz="2000" dirty="0"/>
              <a:t>提供一个允许强类型</a:t>
            </a:r>
            <a:r>
              <a:rPr lang="en-US" altLang="zh-CN" sz="2000" dirty="0"/>
              <a:t>beans</a:t>
            </a:r>
            <a:r>
              <a:rPr lang="zh-CN" altLang="en-US" sz="2000" dirty="0"/>
              <a:t>的替代方法（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@ConfigurationProperties</a:t>
            </a:r>
            <a:r>
              <a:rPr lang="zh-CN" altLang="en-US" sz="2000" dirty="0"/>
              <a:t>）来使用</a:t>
            </a:r>
            <a:r>
              <a:rPr lang="en-US" altLang="zh-CN" sz="2000" dirty="0"/>
              <a:t>properties(</a:t>
            </a:r>
            <a:r>
              <a:rPr lang="zh-CN" altLang="zh-CN" sz="2000" dirty="0"/>
              <a:t>看后面例子</a:t>
            </a:r>
            <a:r>
              <a:rPr lang="en-US" altLang="zh-CN" sz="2000" dirty="0"/>
              <a:t>)</a:t>
            </a:r>
            <a:r>
              <a:rPr lang="zh-CN" altLang="en-US" sz="2000" dirty="0"/>
              <a:t>：</a:t>
            </a:r>
            <a:endParaRPr lang="zh-CN" altLang="en-US" sz="2000" dirty="0"/>
          </a:p>
          <a:p>
            <a:endParaRPr lang="zh-CN" altLang="en-US" sz="2000" dirty="0"/>
          </a:p>
          <a:p>
            <a:endParaRPr lang="zh-CN" altLang="en-US" sz="2000" dirty="0"/>
          </a:p>
          <a:p>
            <a:endParaRPr lang="zh-CN" altLang="en-US" sz="2000" dirty="0"/>
          </a:p>
          <a:p>
            <a:r>
              <a:rPr lang="zh-CN" altLang="en-US" sz="2000" dirty="0">
                <a:sym typeface="+mn-ea"/>
              </a:rPr>
              <a:t>可以通过在</a:t>
            </a:r>
            <a:r>
              <a:rPr lang="en-US" altLang="zh-CN" sz="2000" dirty="0">
                <a:sym typeface="+mn-ea"/>
              </a:rPr>
              <a:t>@</a:t>
            </a:r>
            <a:r>
              <a:rPr lang="en-US" altLang="zh-CN" sz="2000" dirty="0" err="1">
                <a:sym typeface="+mn-ea"/>
              </a:rPr>
              <a:t>EnableConfigurationProperties</a:t>
            </a:r>
            <a:r>
              <a:rPr lang="zh-CN" altLang="en-US" sz="2000" dirty="0">
                <a:sym typeface="+mn-ea"/>
              </a:rPr>
              <a:t>注解（</a:t>
            </a:r>
            <a:r>
              <a:rPr lang="zh-CN" altLang="en-US" sz="2000" dirty="0">
                <a:sym typeface="+mn-ea"/>
              </a:rPr>
              <a:t>作用是：让使用 @ConfigurationProperties 注解的类生效</a:t>
            </a:r>
            <a:r>
              <a:rPr lang="zh-CN" altLang="en-US" sz="2000" dirty="0">
                <a:sym typeface="+mn-ea"/>
              </a:rPr>
              <a:t>）中直接简单的列出属性类来快捷的注册</a:t>
            </a:r>
            <a:r>
              <a:rPr lang="en-US" altLang="zh-CN" sz="2000" dirty="0">
                <a:sym typeface="+mn-ea"/>
              </a:rPr>
              <a:t>@</a:t>
            </a:r>
            <a:r>
              <a:rPr lang="en-US" altLang="zh-CN" sz="2000" dirty="0" err="1">
                <a:sym typeface="+mn-ea"/>
              </a:rPr>
              <a:t>ConfigurationProperties</a:t>
            </a:r>
            <a:r>
              <a:rPr lang="en-US" altLang="zh-CN" sz="2000" dirty="0">
                <a:sym typeface="+mn-ea"/>
              </a:rPr>
              <a:t> bean</a:t>
            </a:r>
            <a:r>
              <a:rPr lang="zh-CN" altLang="en-US" sz="2000" dirty="0">
                <a:sym typeface="+mn-ea"/>
              </a:rPr>
              <a:t>的定义。</a:t>
            </a:r>
            <a:endParaRPr lang="zh-CN" altLang="en-US" sz="2000" dirty="0"/>
          </a:p>
          <a:p>
            <a:endParaRPr lang="zh-CN" altLang="en-US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7233" y="2461465"/>
            <a:ext cx="7485714" cy="156190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168037" y="5519478"/>
            <a:ext cx="7438095" cy="93333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</p:spTree>
  </p:cSld>
  <p:clrMapOvr>
    <a:masterClrMapping/>
  </p:clrMapOvr>
  <p:transition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@Value 注解是一个核心的容器功能，它不提供与类型安全的配置属性相同的功能。</a:t>
            </a:r>
            <a:endParaRPr lang="zh-CN" altLang="en-US" sz="2400" dirty="0"/>
          </a:p>
          <a:p>
            <a:r>
              <a:rPr lang="zh-CN" altLang="en-US" sz="2400" dirty="0"/>
              <a:t>下表总结了 @ConfigurationProperties 和 @Value 所支持的功能。</a:t>
            </a:r>
            <a:endParaRPr lang="zh-CN" altLang="en-US" sz="24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7500" y="2491105"/>
            <a:ext cx="8496300" cy="18764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400" dirty="0"/>
              <a:t>@ConfigurationProperties结合Profile应用：</a:t>
            </a:r>
            <a:endParaRPr lang="zh-CN" altLang="en-US" sz="2400" dirty="0"/>
          </a:p>
          <a:p>
            <a:r>
              <a:rPr lang="zh-CN" altLang="en-US" sz="2400" dirty="0"/>
              <a:t>在项目开发的时候，生产环境和测试环境的一些配置可能会不一样，有时候一些功能也可能会不一样，所以可能会在上线的时候手工修改这些配置信息。</a:t>
            </a:r>
            <a:endParaRPr lang="zh-CN" altLang="en-US" sz="2400" dirty="0"/>
          </a:p>
          <a:p>
            <a:r>
              <a:rPr lang="zh-CN" altLang="en-US" sz="2400" dirty="0"/>
              <a:t>但是</a:t>
            </a:r>
            <a:r>
              <a:rPr lang="en-US" altLang="zh-CN" sz="2400" b="1" dirty="0">
                <a:solidFill>
                  <a:srgbClr val="C00000"/>
                </a:solidFill>
              </a:rPr>
              <a:t>Spring</a:t>
            </a:r>
            <a:r>
              <a:rPr lang="zh-CN" altLang="en-US" sz="2400" b="1" dirty="0">
                <a:solidFill>
                  <a:srgbClr val="C00000"/>
                </a:solidFill>
              </a:rPr>
              <a:t>中提供了</a:t>
            </a:r>
            <a:r>
              <a:rPr lang="en-US" altLang="zh-CN" sz="2400" b="1" dirty="0">
                <a:solidFill>
                  <a:srgbClr val="C00000"/>
                </a:solidFill>
              </a:rPr>
              <a:t>Profile</a:t>
            </a:r>
            <a:r>
              <a:rPr lang="zh-CN" altLang="en-US" sz="2400" b="1" dirty="0">
                <a:solidFill>
                  <a:srgbClr val="C00000"/>
                </a:solidFill>
              </a:rPr>
              <a:t>功能（后面第</a:t>
            </a:r>
            <a:r>
              <a:rPr lang="en-US" altLang="zh-CN" sz="2400" b="1" dirty="0">
                <a:solidFill>
                  <a:srgbClr val="C00000"/>
                </a:solidFill>
              </a:rPr>
              <a:t>2</a:t>
            </a:r>
            <a:r>
              <a:rPr lang="zh-CN" altLang="en-US" sz="2400" b="1" dirty="0">
                <a:solidFill>
                  <a:srgbClr val="C00000"/>
                </a:solidFill>
              </a:rPr>
              <a:t>章会详细介绍）。只需要在启动的时候添加一个虚拟机参数，激活环境所要用的</a:t>
            </a:r>
            <a:r>
              <a:rPr lang="en-US" altLang="zh-CN" sz="2400" b="1" dirty="0">
                <a:solidFill>
                  <a:srgbClr val="C00000"/>
                </a:solidFill>
              </a:rPr>
              <a:t>Profile</a:t>
            </a:r>
            <a:r>
              <a:rPr lang="zh-CN" altLang="en-US" sz="2400" b="1" dirty="0">
                <a:solidFill>
                  <a:srgbClr val="C00000"/>
                </a:solidFill>
              </a:rPr>
              <a:t>就可以了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r>
              <a:rPr lang="zh-CN" altLang="en-US" sz="2400" dirty="0"/>
              <a:t>除了</a:t>
            </a:r>
            <a:r>
              <a:rPr lang="en-US" altLang="zh-CN" sz="2400" dirty="0" err="1"/>
              <a:t>application.properties</a:t>
            </a:r>
            <a:r>
              <a:rPr lang="zh-CN" altLang="en-US" sz="2400" dirty="0"/>
              <a:t>文件， 特定配置属性也能通过</a:t>
            </a:r>
            <a:r>
              <a:rPr lang="en-US" altLang="zh-CN" sz="2400" dirty="0"/>
              <a:t>Profile</a:t>
            </a:r>
            <a:r>
              <a:rPr lang="zh-CN" altLang="en-US" sz="2400" dirty="0"/>
              <a:t>配置文件</a:t>
            </a:r>
            <a:r>
              <a:rPr lang="en-US" altLang="zh-CN" sz="2400" b="1" dirty="0">
                <a:solidFill>
                  <a:srgbClr val="C00000"/>
                </a:solidFill>
              </a:rPr>
              <a:t>application-{profile}.properties</a:t>
            </a:r>
            <a:r>
              <a:rPr lang="zh-CN" altLang="en-US" sz="2400" dirty="0"/>
              <a:t>来定义。 特定</a:t>
            </a:r>
            <a:r>
              <a:rPr lang="en-US" altLang="zh-CN" sz="2400" dirty="0"/>
              <a:t>Profile</a:t>
            </a:r>
            <a:r>
              <a:rPr lang="zh-CN" altLang="en-US" sz="2400" dirty="0"/>
              <a:t>属性跟标准</a:t>
            </a:r>
            <a:r>
              <a:rPr lang="en-US" altLang="zh-CN" sz="2400" dirty="0" err="1"/>
              <a:t>application.properties</a:t>
            </a:r>
            <a:r>
              <a:rPr lang="zh-CN" altLang="en-US" sz="2400" dirty="0"/>
              <a:t>相同的路径加载， 并且特定</a:t>
            </a:r>
            <a:r>
              <a:rPr lang="en-US" altLang="zh-CN" sz="2400" dirty="0"/>
              <a:t>profile</a:t>
            </a:r>
            <a:r>
              <a:rPr lang="zh-CN" altLang="en-US" sz="2400" dirty="0"/>
              <a:t>文件会覆盖默认的配置。</a:t>
            </a:r>
            <a:endParaRPr lang="zh-CN" altLang="en-US" sz="2400" dirty="0"/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zh-CN" altLang="en-US" dirty="0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250565" y="1638300"/>
            <a:ext cx="4943475" cy="39338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dirty="0">
                <a:solidFill>
                  <a:srgbClr val="FF0000"/>
                </a:solidFill>
              </a:rPr>
              <a:t>不同环境运行相同代码</a:t>
            </a:r>
            <a:r>
              <a:rPr lang="en-US" altLang="zh-CN" sz="2000" dirty="0">
                <a:solidFill>
                  <a:srgbClr val="FF0000"/>
                </a:solidFill>
              </a:rPr>
              <a:t>:</a:t>
            </a:r>
            <a:endParaRPr lang="en-US" altLang="zh-CN" sz="2000" dirty="0">
              <a:solidFill>
                <a:srgbClr val="FF0000"/>
              </a:solidFill>
            </a:endParaRPr>
          </a:p>
          <a:p>
            <a:r>
              <a:rPr lang="zh-CN" altLang="en-US" sz="2000" dirty="0"/>
              <a:t>创建一个</a:t>
            </a:r>
            <a:r>
              <a:rPr lang="en-US" altLang="zh-CN" sz="2000" dirty="0"/>
              <a:t>bean</a:t>
            </a:r>
            <a:r>
              <a:rPr lang="zh-CN" altLang="en-US" sz="2000" dirty="0"/>
              <a:t>，用来测试是不是从不同的配置文件中取的值（代码中使用了统一的属性注入注解，也可以使用</a:t>
            </a:r>
            <a:r>
              <a:rPr lang="en-US" altLang="zh-CN" sz="2000" dirty="0"/>
              <a:t>Value</a:t>
            </a:r>
            <a:r>
              <a:rPr lang="zh-CN" altLang="en-US" sz="2000" dirty="0"/>
              <a:t>逐一</a:t>
            </a:r>
            <a:r>
              <a:rPr lang="zh-CN" altLang="en-US" sz="2000" dirty="0"/>
              <a:t>对每个属性进行注入）</a:t>
            </a:r>
            <a:endParaRPr lang="zh-CN" altLang="en-US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554" y="3623176"/>
            <a:ext cx="10552381" cy="294285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5" name="圆角矩形 4"/>
          <p:cNvSpPr/>
          <p:nvPr/>
        </p:nvSpPr>
        <p:spPr>
          <a:xfrm>
            <a:off x="684553" y="4540816"/>
            <a:ext cx="4117951" cy="320744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195179" y="4377739"/>
            <a:ext cx="5783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Bean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中的属性均用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en-US" altLang="zh-CN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profile.test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属性名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对应的属性注入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右箭头 6"/>
          <p:cNvSpPr/>
          <p:nvPr/>
        </p:nvSpPr>
        <p:spPr>
          <a:xfrm rot="10800000">
            <a:off x="5276849" y="4541001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4"/>
          <p:cNvSpPr/>
          <p:nvPr/>
        </p:nvSpPr>
        <p:spPr>
          <a:xfrm>
            <a:off x="881701" y="5541919"/>
            <a:ext cx="2547300" cy="320744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4377176" y="5541472"/>
            <a:ext cx="5783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en-US" altLang="zh-CN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profile.test.userName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属性注入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右箭头 6"/>
          <p:cNvSpPr/>
          <p:nvPr/>
        </p:nvSpPr>
        <p:spPr>
          <a:xfrm rot="10800000">
            <a:off x="3505836" y="5465974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 flipH="1">
            <a:off x="2997835" y="4861765"/>
            <a:ext cx="369571" cy="556329"/>
          </a:xfrm>
          <a:prstGeom prst="straightConnector1">
            <a:avLst/>
          </a:prstGeom>
          <a:ln w="508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在项目的</a:t>
            </a:r>
            <a:r>
              <a:rPr lang="en-US" altLang="zh-CN" dirty="0" err="1"/>
              <a:t>classpath</a:t>
            </a:r>
            <a:r>
              <a:rPr lang="zh-CN" altLang="en-US" dirty="0"/>
              <a:t>中创建两个</a:t>
            </a:r>
            <a:r>
              <a:rPr lang="en-US" altLang="zh-CN" dirty="0"/>
              <a:t>profile</a:t>
            </a:r>
            <a:r>
              <a:rPr lang="zh-CN" altLang="en-US" dirty="0"/>
              <a:t>对应的配置文件：</a:t>
            </a:r>
            <a:endParaRPr lang="en-US" altLang="zh-CN" dirty="0"/>
          </a:p>
          <a:p>
            <a:r>
              <a:rPr lang="en-US" altLang="zh-CN" dirty="0"/>
              <a:t>application-</a:t>
            </a:r>
            <a:r>
              <a:rPr lang="en-US" altLang="zh-CN" dirty="0" err="1"/>
              <a:t>dev.properties</a:t>
            </a:r>
            <a:r>
              <a:rPr lang="zh-CN" altLang="en-US" dirty="0"/>
              <a:t>：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application-</a:t>
            </a:r>
            <a:r>
              <a:rPr lang="en-US" altLang="zh-CN" dirty="0" err="1"/>
              <a:t>prod.properties</a:t>
            </a:r>
            <a:r>
              <a:rPr lang="zh-CN" altLang="en-US" dirty="0"/>
              <a:t>：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5765" y="2382520"/>
            <a:ext cx="6457950" cy="167830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765" y="4630420"/>
            <a:ext cx="6734175" cy="21431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在项目</a:t>
            </a:r>
            <a:r>
              <a:rPr lang="zh-CN" dirty="0"/>
              <a:t>中</a:t>
            </a:r>
            <a:r>
              <a:rPr lang="zh-CN" altLang="en-US" dirty="0"/>
              <a:t>创建多个配置文件的方法：</a:t>
            </a:r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4145" y="3329305"/>
            <a:ext cx="3718560" cy="20764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" y="1928495"/>
            <a:ext cx="3767455" cy="44196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705" y="1317625"/>
            <a:ext cx="4353560" cy="52527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通过代码切换</a:t>
            </a:r>
            <a:r>
              <a:rPr lang="en-US" altLang="zh-CN" dirty="0"/>
              <a:t>Profile</a:t>
            </a:r>
            <a:r>
              <a:rPr lang="zh-CN" altLang="en-US" dirty="0"/>
              <a:t>的启用状态：</a:t>
            </a:r>
            <a:endParaRPr lang="zh-CN" altLang="en-US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51455" y="1649095"/>
            <a:ext cx="5724525" cy="277177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4768850"/>
            <a:ext cx="5838825" cy="101917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5425" y="4768850"/>
            <a:ext cx="5172075" cy="10096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sz="2000" dirty="0"/>
              <a:t>通过</a:t>
            </a:r>
            <a:r>
              <a:rPr lang="en-US" altLang="zh-CN" sz="2000" dirty="0"/>
              <a:t>maven</a:t>
            </a:r>
            <a:r>
              <a:rPr lang="zh-CN" altLang="zh-CN" sz="2000" dirty="0"/>
              <a:t>切换</a:t>
            </a:r>
            <a:r>
              <a:rPr lang="en-US" altLang="zh-CN" sz="2000" dirty="0"/>
              <a:t>Profile</a:t>
            </a:r>
            <a:r>
              <a:rPr lang="zh-CN" altLang="en-US" sz="2000" dirty="0"/>
              <a:t>的启用状态</a:t>
            </a:r>
            <a:r>
              <a:rPr lang="en-US" altLang="zh-CN" sz="2000" dirty="0"/>
              <a:t>(修改了maven下图中的值后，一定要先执行mvn clean，然后执行mvn compie，</a:t>
            </a:r>
            <a:r>
              <a:rPr lang="zh-CN" altLang="en-US" sz="2000" dirty="0"/>
              <a:t>再</a:t>
            </a:r>
            <a:r>
              <a:rPr lang="en-US" altLang="zh-CN" sz="2000" dirty="0"/>
              <a:t>rebuild project,最后再启动项目</a:t>
            </a:r>
            <a:r>
              <a:rPr lang="zh-CN" altLang="en-US" sz="2000" dirty="0"/>
              <a:t>，不然可能切换不成功</a:t>
            </a:r>
            <a:r>
              <a:rPr lang="en-US" altLang="zh-CN" sz="2000" dirty="0"/>
              <a:t>)</a:t>
            </a:r>
            <a:r>
              <a:rPr lang="zh-CN" altLang="en-US" sz="2000" dirty="0"/>
              <a:t>：</a:t>
            </a:r>
            <a:endParaRPr lang="zh-CN" altLang="en-US" sz="2000" dirty="0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1950" y="5732780"/>
            <a:ext cx="5838825" cy="101917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845" y="5850890"/>
            <a:ext cx="5172075" cy="10096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" y="1956435"/>
            <a:ext cx="4664710" cy="35350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9235" y="2314575"/>
            <a:ext cx="2779395" cy="2228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250" y="1956435"/>
            <a:ext cx="3935095" cy="304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不同环境执行不同实现类</a:t>
            </a:r>
            <a:r>
              <a:rPr lang="en-US" altLang="zh-CN" dirty="0">
                <a:solidFill>
                  <a:srgbClr val="FF0000"/>
                </a:solidFill>
              </a:rPr>
              <a:t>: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/>
              <a:t>有时候可能还会有这样的需求：生产环境或者开发环境我们所看到的功能是不同的，也需要我们根据配置项来激活不同的功能，这种情况下，先定义一个</a:t>
            </a:r>
            <a:r>
              <a:rPr lang="en-US" altLang="zh-CN" dirty="0"/>
              <a:t>Service</a:t>
            </a:r>
            <a:r>
              <a:rPr lang="zh-CN" altLang="en-US" dirty="0"/>
              <a:t>的接口：</a:t>
            </a:r>
            <a:endParaRPr lang="zh-CN" altLang="en-US" dirty="0"/>
          </a:p>
          <a:p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95750" y="3641725"/>
            <a:ext cx="4000500" cy="21812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提供两种</a:t>
            </a:r>
            <a:r>
              <a:rPr lang="en-US" altLang="zh-CN" dirty="0"/>
              <a:t>Profile</a:t>
            </a:r>
            <a:r>
              <a:rPr lang="zh-CN" altLang="en-US" dirty="0"/>
              <a:t>的实现：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/>
          <a:srcRect t="21996"/>
          <a:stretch>
            <a:fillRect/>
          </a:stretch>
        </p:blipFill>
        <p:spPr>
          <a:xfrm>
            <a:off x="258109" y="2242425"/>
            <a:ext cx="7104762" cy="34767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t="21493" r="15240"/>
          <a:stretch>
            <a:fillRect/>
          </a:stretch>
        </p:blipFill>
        <p:spPr>
          <a:xfrm>
            <a:off x="5698318" y="1419400"/>
            <a:ext cx="6280322" cy="34767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6" name="圆角矩形 4"/>
          <p:cNvSpPr/>
          <p:nvPr/>
        </p:nvSpPr>
        <p:spPr>
          <a:xfrm>
            <a:off x="186570" y="2242425"/>
            <a:ext cx="2477802" cy="311594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圆角矩形 4"/>
          <p:cNvSpPr/>
          <p:nvPr/>
        </p:nvSpPr>
        <p:spPr>
          <a:xfrm>
            <a:off x="5698318" y="1417571"/>
            <a:ext cx="2477802" cy="311594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2664372" y="1608088"/>
            <a:ext cx="3033946" cy="788276"/>
          </a:xfrm>
          <a:prstGeom prst="straightConnector1">
            <a:avLst/>
          </a:prstGeom>
          <a:ln w="50800">
            <a:solidFill>
              <a:srgbClr val="C0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4181345" y="1682199"/>
            <a:ext cx="1092269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对应的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Profile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编写代码测试</a:t>
            </a:r>
            <a:r>
              <a:rPr lang="en-US" altLang="zh-CN" dirty="0"/>
              <a:t>Profile</a:t>
            </a:r>
            <a:r>
              <a:rPr lang="zh-CN" altLang="en-US" dirty="0"/>
              <a:t>是否能够生效（变更</a:t>
            </a:r>
            <a:r>
              <a:rPr lang="en-US" altLang="zh-CN" dirty="0"/>
              <a:t>Profile</a:t>
            </a:r>
            <a:r>
              <a:rPr lang="zh-CN" altLang="en-US" dirty="0"/>
              <a:t>名称的方式和上例相同）：</a:t>
            </a:r>
            <a:endParaRPr lang="zh-CN" altLang="en-US" dirty="0"/>
          </a:p>
        </p:txBody>
      </p:sp>
      <p:sp>
        <p:nvSpPr>
          <p:cNvPr id="6" name="右箭头 6"/>
          <p:cNvSpPr/>
          <p:nvPr/>
        </p:nvSpPr>
        <p:spPr>
          <a:xfrm rot="19800000">
            <a:off x="6104975" y="3346932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228673" y="4414724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运行结果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" y="2985135"/>
            <a:ext cx="4982845" cy="37719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810" y="1590675"/>
            <a:ext cx="3619500" cy="8667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175" y="2457450"/>
            <a:ext cx="5457825" cy="1569720"/>
          </a:xfrm>
          <a:prstGeom prst="rect">
            <a:avLst/>
          </a:prstGeom>
        </p:spPr>
      </p:pic>
      <p:sp>
        <p:nvSpPr>
          <p:cNvPr id="11" name="右箭头 6"/>
          <p:cNvSpPr/>
          <p:nvPr>
            <p:custDataLst>
              <p:tags r:id="rId4"/>
            </p:custDataLst>
          </p:nvPr>
        </p:nvSpPr>
        <p:spPr>
          <a:xfrm rot="1140000">
            <a:off x="6088380" y="4902200"/>
            <a:ext cx="780415" cy="36068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3975" y="2157095"/>
            <a:ext cx="3667125" cy="82804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0720" y="4399915"/>
            <a:ext cx="4629150" cy="79057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6260" y="5273675"/>
            <a:ext cx="4914900" cy="148336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0000"/>
          </a:bodyPr>
          <a:lstStyle/>
          <a:p>
            <a:r>
              <a:rPr dirty="0"/>
              <a:t>SpringBoot 默认使用以下 2 种全局的配置文件，其文件名是固定的。</a:t>
            </a:r>
            <a:endParaRPr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dirty="0"/>
              <a:t>application.properties</a:t>
            </a:r>
            <a:endParaRPr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dirty="0"/>
              <a:t>application.yml</a:t>
            </a:r>
            <a:endParaRPr dirty="0"/>
          </a:p>
          <a:p>
            <a:r>
              <a:rPr dirty="0"/>
              <a:t>其中，application.yml 是一种使用 YAML 语言编写的文件，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YAML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是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JSON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的一个超集，也是一种方便的定义层次配置数据的格式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,</a:t>
            </a:r>
            <a:r>
              <a:rPr dirty="0"/>
              <a:t>它与 application.properties 一样，可以在 Spring Boot 启动时被自动读取，修改 Spring Boot 自动配置的默认值。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/>
              <a:t>将</a:t>
            </a:r>
            <a:r>
              <a:rPr lang="en-US" altLang="zh-CN" dirty="0" err="1"/>
              <a:t>SnakeYAML</a:t>
            </a:r>
            <a:r>
              <a:rPr lang="zh-CN" altLang="en-US" dirty="0"/>
              <a:t>库放到</a:t>
            </a:r>
            <a:r>
              <a:rPr lang="en-US" altLang="zh-CN" dirty="0" err="1"/>
              <a:t>classpath</a:t>
            </a:r>
            <a:r>
              <a:rPr lang="zh-CN" altLang="en-US" dirty="0"/>
              <a:t>下，</a:t>
            </a:r>
            <a:r>
              <a:rPr lang="en-US" altLang="zh-CN" dirty="0"/>
              <a:t>Spring Boot</a:t>
            </a:r>
            <a:r>
              <a:rPr lang="zh-CN" altLang="en-US" dirty="0"/>
              <a:t>都会自动支持</a:t>
            </a:r>
            <a:r>
              <a:rPr lang="en-US" altLang="zh-CN" dirty="0"/>
              <a:t>YAML</a:t>
            </a:r>
            <a:r>
              <a:rPr lang="zh-CN" altLang="en-US" dirty="0"/>
              <a:t>作为</a:t>
            </a:r>
            <a:r>
              <a:rPr lang="en-US" altLang="zh-CN" dirty="0"/>
              <a:t>properties</a:t>
            </a:r>
            <a:r>
              <a:rPr lang="zh-CN" altLang="en-US" dirty="0"/>
              <a:t>的替换。</a:t>
            </a:r>
            <a:endParaRPr lang="zh-CN" altLang="en-US" dirty="0"/>
          </a:p>
          <a:p>
            <a:r>
              <a:rPr lang="zh-CN" altLang="en-US" dirty="0"/>
              <a:t>如果你使用</a:t>
            </a:r>
            <a:r>
              <a:rPr lang="en-US" altLang="zh-CN" dirty="0"/>
              <a:t>starter POMs</a:t>
            </a:r>
            <a:r>
              <a:rPr lang="zh-CN" altLang="en-US" dirty="0"/>
              <a:t>，</a:t>
            </a:r>
            <a:r>
              <a:rPr lang="en-US" altLang="zh-CN" dirty="0"/>
              <a:t>spring-boot-starter</a:t>
            </a:r>
            <a:r>
              <a:rPr lang="zh-CN" altLang="en-US" dirty="0"/>
              <a:t>会自动提供</a:t>
            </a:r>
            <a:r>
              <a:rPr lang="en-US" altLang="zh-CN" dirty="0" err="1"/>
              <a:t>SnakeYAML</a:t>
            </a:r>
            <a:r>
              <a:rPr lang="zh-CN" altLang="en-US" dirty="0"/>
              <a:t>，这就意味着</a:t>
            </a:r>
            <a:r>
              <a:rPr lang="zh-CN" altLang="en-US" b="1" dirty="0">
                <a:solidFill>
                  <a:srgbClr val="C00000"/>
                </a:solidFill>
              </a:rPr>
              <a:t>在绝大部分情况下</a:t>
            </a:r>
            <a:r>
              <a:rPr lang="en-US" altLang="zh-CN" b="1" dirty="0">
                <a:solidFill>
                  <a:srgbClr val="C00000"/>
                </a:solidFill>
              </a:rPr>
              <a:t>YAML</a:t>
            </a:r>
            <a:r>
              <a:rPr lang="zh-CN" altLang="en-US" b="1" dirty="0">
                <a:solidFill>
                  <a:srgbClr val="C00000"/>
                </a:solidFill>
              </a:rPr>
              <a:t>的支持都是默认提供的</a:t>
            </a:r>
            <a:r>
              <a:rPr lang="zh-CN" altLang="en-US" dirty="0"/>
              <a:t>。</a:t>
            </a: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690" y="899160"/>
            <a:ext cx="11791950" cy="5958840"/>
          </a:xfrm>
        </p:spPr>
        <p:txBody>
          <a:bodyPr>
            <a:normAutofit fontScale="90000"/>
          </a:bodyPr>
          <a:lstStyle/>
          <a:p>
            <a:r>
              <a:rPr lang="zh-CN" altLang="en-US" sz="2665" dirty="0"/>
              <a:t>对于较复杂的数据结构来说，</a:t>
            </a:r>
            <a:r>
              <a:rPr lang="en-US" altLang="zh-CN" sz="2665" dirty="0"/>
              <a:t>YAML</a:t>
            </a:r>
            <a:r>
              <a:rPr lang="zh-CN" altLang="en-US" sz="2665" dirty="0"/>
              <a:t>远远优于</a:t>
            </a:r>
            <a:r>
              <a:rPr lang="en-US" altLang="zh-CN" sz="2665" dirty="0"/>
              <a:t>properties</a:t>
            </a:r>
            <a:endParaRPr lang="en-US" altLang="zh-CN" sz="2665" dirty="0"/>
          </a:p>
          <a:p>
            <a:r>
              <a:rPr lang="zh-CN" altLang="en-US" sz="2665" dirty="0"/>
              <a:t>在处理层级关系的时候，</a:t>
            </a:r>
            <a:r>
              <a:rPr lang="en-US" altLang="zh-CN" sz="2665" dirty="0"/>
              <a:t>properties</a:t>
            </a:r>
            <a:r>
              <a:rPr lang="zh-CN" altLang="en-US" sz="2665" dirty="0"/>
              <a:t>需要使用大量的路径来描述层级（或者属性），比如</a:t>
            </a:r>
            <a:r>
              <a:rPr lang="en-US" altLang="zh-CN" sz="2665" dirty="0"/>
              <a:t>environments.dev.url</a:t>
            </a:r>
            <a:r>
              <a:rPr lang="zh-CN" altLang="en-US" sz="2665" dirty="0"/>
              <a:t>和</a:t>
            </a:r>
            <a:r>
              <a:rPr lang="en-US" altLang="zh-CN" sz="2665" dirty="0"/>
              <a:t>environments.dev.name</a:t>
            </a:r>
            <a:r>
              <a:rPr lang="zh-CN" altLang="en-US" sz="2665" dirty="0"/>
              <a:t>。其次，对于较为复杂的结构，比如数组，写起来更为复杂。而对应的</a:t>
            </a:r>
            <a:r>
              <a:rPr lang="en-US" altLang="zh-CN" sz="2665" dirty="0"/>
              <a:t>YAML</a:t>
            </a:r>
            <a:r>
              <a:rPr lang="zh-CN" altLang="en-US" sz="2665" dirty="0"/>
              <a:t>格式文件就简单很多</a:t>
            </a:r>
            <a:endParaRPr lang="en-US" altLang="zh-CN" sz="2665" dirty="0"/>
          </a:p>
          <a:p>
            <a:r>
              <a:rPr lang="en-US" altLang="zh-CN" sz="2665" dirty="0"/>
              <a:t>YAML</a:t>
            </a:r>
            <a:r>
              <a:rPr lang="zh-CN" altLang="en-US" sz="2665" dirty="0"/>
              <a:t>使用冒号加缩进的方式代表层级（属性）关系，使用短横杠</a:t>
            </a:r>
            <a:r>
              <a:rPr lang="en-US" altLang="zh-CN" sz="2665" dirty="0"/>
              <a:t>(-)</a:t>
            </a:r>
            <a:r>
              <a:rPr lang="zh-CN" altLang="en-US" sz="2665" dirty="0"/>
              <a:t>代表数组元素</a:t>
            </a:r>
            <a:endParaRPr lang="zh-CN" altLang="en-US" sz="2665" dirty="0"/>
          </a:p>
          <a:p>
            <a:r>
              <a:rPr lang="zh-CN" altLang="en-US" sz="2665" dirty="0"/>
              <a:t>当properties、yaml和yml三种文件路径相同时，三个文件中的配置信息都会生效，但是当三个文件中有配置信息冲突时，加载顺序是(同一级目录下):</a:t>
            </a:r>
            <a:endParaRPr lang="zh-CN" altLang="en-US" sz="2665" dirty="0"/>
          </a:p>
          <a:p>
            <a:pPr marL="0" indent="0">
              <a:buNone/>
            </a:pPr>
            <a:r>
              <a:rPr lang="en-US" altLang="zh-CN" sz="2665" dirty="0"/>
              <a:t>     </a:t>
            </a:r>
            <a:r>
              <a:rPr lang="zh-CN" altLang="en-US" sz="2665" dirty="0"/>
              <a:t>优先级低的配置会被先加载，所以优先级高的配置会覆盖优先级低的配置。</a:t>
            </a:r>
            <a:endParaRPr lang="zh-CN" altLang="en-US" sz="2665" dirty="0"/>
          </a:p>
          <a:p>
            <a:pPr marL="0" indent="0">
              <a:buNone/>
            </a:pPr>
            <a:r>
              <a:rPr lang="zh-CN" altLang="en-US" sz="2665" dirty="0">
                <a:solidFill>
                  <a:srgbClr val="FF0000"/>
                </a:solidFill>
              </a:rPr>
              <a:t>配置文件间的加载优先级 properties（最高）&gt; yml &gt; yaml（最低）</a:t>
            </a:r>
            <a:endParaRPr lang="zh-CN" altLang="en-US" sz="2665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spring boot</a:t>
            </a:r>
            <a:r>
              <a:rPr lang="zh-CN" altLang="en-US" dirty="0"/>
              <a:t>它不是</a:t>
            </a:r>
            <a:r>
              <a:rPr lang="en-US" altLang="zh-CN" dirty="0"/>
              <a:t>spring</a:t>
            </a:r>
            <a:r>
              <a:rPr lang="zh-CN" altLang="en-US" dirty="0"/>
              <a:t>解决方案的一个替代品，而是</a:t>
            </a:r>
            <a:r>
              <a:rPr lang="en-US" altLang="zh-CN" dirty="0"/>
              <a:t>spring</a:t>
            </a:r>
            <a:r>
              <a:rPr lang="zh-CN" altLang="en-US" dirty="0"/>
              <a:t>的一个封装。所以，以前可以用</a:t>
            </a:r>
            <a:r>
              <a:rPr lang="en-US" altLang="zh-CN" dirty="0"/>
              <a:t>spring</a:t>
            </a:r>
            <a:r>
              <a:rPr lang="zh-CN" altLang="en-US" dirty="0"/>
              <a:t>做的事情，现在用</a:t>
            </a:r>
            <a:r>
              <a:rPr lang="en-US" altLang="zh-CN" dirty="0"/>
              <a:t>spring boot</a:t>
            </a:r>
            <a:r>
              <a:rPr lang="zh-CN" altLang="en-US" dirty="0"/>
              <a:t>都可以做。</a:t>
            </a:r>
            <a:endParaRPr lang="zh-CN" altLang="en-US" dirty="0"/>
          </a:p>
          <a:p>
            <a:r>
              <a:rPr lang="zh-CN" altLang="en-US" dirty="0"/>
              <a:t>现在流行</a:t>
            </a:r>
            <a:r>
              <a:rPr lang="zh-CN" altLang="en-US" dirty="0">
                <a:solidFill>
                  <a:srgbClr val="FF0000"/>
                </a:solidFill>
              </a:rPr>
              <a:t>微服务与分布式系统</a:t>
            </a:r>
            <a:r>
              <a:rPr lang="zh-CN" altLang="en-US" dirty="0"/>
              <a:t>，</a:t>
            </a:r>
            <a:r>
              <a:rPr lang="en-US" altLang="zh-CN" dirty="0"/>
              <a:t>Spring boot</a:t>
            </a:r>
            <a:r>
              <a:rPr lang="zh-CN" altLang="en-US" dirty="0"/>
              <a:t>就是一个非常好的微服务开发框架，可以使用它快速的搭建起一个系统。同时，你也可以使用</a:t>
            </a:r>
            <a:r>
              <a:rPr lang="en-US" altLang="zh-CN" dirty="0"/>
              <a:t>spring Cloud</a:t>
            </a:r>
            <a:r>
              <a:rPr lang="zh-CN" altLang="en-US" dirty="0"/>
              <a:t>（</a:t>
            </a:r>
            <a:r>
              <a:rPr lang="en-US" altLang="zh-CN" dirty="0"/>
              <a:t>Spring Cloud</a:t>
            </a:r>
            <a:r>
              <a:rPr lang="zh-CN" altLang="en-US" dirty="0"/>
              <a:t>是一个基于</a:t>
            </a:r>
            <a:r>
              <a:rPr lang="en-US" altLang="zh-CN" dirty="0"/>
              <a:t>Spring Boot</a:t>
            </a:r>
            <a:r>
              <a:rPr lang="zh-CN" altLang="en-US" dirty="0"/>
              <a:t>实现的云应用开发工具）来搭建一个分布式的网站。</a:t>
            </a:r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690" y="899160"/>
            <a:ext cx="11791950" cy="5958840"/>
          </a:xfrm>
        </p:spPr>
        <p:txBody>
          <a:bodyPr>
            <a:normAutofit/>
          </a:bodyPr>
          <a:lstStyle/>
          <a:p>
            <a:r>
              <a:rPr lang="zh-CN" altLang="en-US" sz="2665" dirty="0">
                <a:solidFill>
                  <a:srgbClr val="FF0000"/>
                </a:solidFill>
              </a:rPr>
              <a:t>建好yml后删除properties防止其优先级高于yml导致yml不起作用</a:t>
            </a:r>
            <a:endParaRPr lang="zh-CN" altLang="en-US" sz="2665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985" y="1861185"/>
            <a:ext cx="3724275" cy="1819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910" y="1952625"/>
            <a:ext cx="4572000" cy="14763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10" y="4274185"/>
            <a:ext cx="10391775" cy="14763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sz="2000" dirty="0"/>
              <a:t>创建</a:t>
            </a:r>
            <a:r>
              <a:rPr lang="en-US" altLang="zh-CN" sz="2000" dirty="0"/>
              <a:t>Yaml</a:t>
            </a:r>
            <a:r>
              <a:rPr lang="zh-CN" altLang="en-US" sz="2000" dirty="0"/>
              <a:t>文件</a:t>
            </a:r>
            <a:endParaRPr lang="zh-CN" altLang="en-US" sz="2000" dirty="0"/>
          </a:p>
          <a:p>
            <a:pPr marL="0" indent="0">
              <a:buNone/>
            </a:pPr>
            <a:r>
              <a:rPr lang="zh-CN" altLang="en-US" sz="2000" dirty="0"/>
              <a:t>一、找到resourse包，右键点击new ——&gt; file ——&gt; 名称取xxx.yml ——&gt; 在文件下生成.yml文件，此时.yml文件形状如一个计算器，还不是真正的.yml文件。</a:t>
            </a:r>
            <a:endParaRPr lang="zh-CN" altLang="en-US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2190" y="3056890"/>
            <a:ext cx="7229475" cy="3009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sz="2000" dirty="0"/>
              <a:t>创建</a:t>
            </a:r>
            <a:r>
              <a:rPr lang="en-US" altLang="zh-CN" sz="2000" dirty="0"/>
              <a:t>Yaml</a:t>
            </a:r>
            <a:r>
              <a:rPr lang="zh-CN" altLang="en-US" sz="2000" dirty="0"/>
              <a:t>文件</a:t>
            </a:r>
            <a:endParaRPr lang="zh-CN" altLang="en-US" sz="2000" dirty="0"/>
          </a:p>
          <a:p>
            <a:pPr marL="0" indent="0">
              <a:buNone/>
            </a:pPr>
            <a:r>
              <a:rPr lang="zh-CN" altLang="en-US" sz="2000" dirty="0"/>
              <a:t> 二、点击file ——&gt; Project Structure ——&gt; Facets ——&gt; Spring ——&gt; 选择绿叶 ——&gt; 点击"+" ——&gt;选中刚创建的 .yml文件 ——&gt; 点击“OK”</a:t>
            </a:r>
            <a:endParaRPr lang="zh-CN" altLang="en-US" sz="2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1185" y="2477770"/>
            <a:ext cx="6353175" cy="14262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895" y="3903980"/>
            <a:ext cx="11078210" cy="288544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000" dirty="0"/>
              <a:t>三、当看到spring配置文件中多了一个.yml，勾选文件后点击“OK”，发现resources包下多了一个.yml的文件，且是绿叶子现状表示添加成功</a:t>
            </a:r>
            <a:endParaRPr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4025" y="2287905"/>
            <a:ext cx="5358130" cy="32575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505" y="1559560"/>
            <a:ext cx="3971925" cy="19812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430" y="3800475"/>
            <a:ext cx="5419725" cy="28797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/>
              <a:t>Spring Boot</a:t>
            </a:r>
            <a:r>
              <a:rPr lang="zh-CN" altLang="en-US" dirty="0"/>
              <a:t>非常适合开发</a:t>
            </a:r>
            <a:r>
              <a:rPr lang="en-US" altLang="zh-CN" dirty="0"/>
              <a:t>web</a:t>
            </a:r>
            <a:r>
              <a:rPr lang="zh-CN" altLang="en-US" dirty="0"/>
              <a:t>应用程序。可以使用内嵌的</a:t>
            </a:r>
            <a:r>
              <a:rPr lang="en-US" altLang="zh-CN" dirty="0"/>
              <a:t>Tomcat</a:t>
            </a:r>
            <a:r>
              <a:rPr lang="zh-CN" altLang="en-US" dirty="0"/>
              <a:t>， </a:t>
            </a:r>
            <a:r>
              <a:rPr lang="en-US" altLang="zh-CN" dirty="0"/>
              <a:t>Jetty</a:t>
            </a:r>
            <a:r>
              <a:rPr lang="zh-CN" altLang="en-US" dirty="0"/>
              <a:t>或</a:t>
            </a:r>
            <a:r>
              <a:rPr lang="en-US" altLang="zh-CN" dirty="0"/>
              <a:t>Undertow</a:t>
            </a:r>
            <a:r>
              <a:rPr lang="zh-CN" altLang="en-US" dirty="0"/>
              <a:t>轻轻松松地创建一个</a:t>
            </a:r>
            <a:r>
              <a:rPr lang="en-US" altLang="zh-CN" dirty="0"/>
              <a:t>HTTP</a:t>
            </a:r>
            <a:r>
              <a:rPr lang="zh-CN" altLang="en-US" dirty="0"/>
              <a:t>服务器。 大多数的</a:t>
            </a:r>
            <a:r>
              <a:rPr lang="en-US" altLang="zh-CN" dirty="0"/>
              <a:t>web</a:t>
            </a:r>
            <a:r>
              <a:rPr lang="zh-CN" altLang="en-US" dirty="0"/>
              <a:t>应用都使用</a:t>
            </a:r>
            <a:r>
              <a:rPr lang="en-US" altLang="zh-CN" dirty="0"/>
              <a:t>spring-boot-starter-web</a:t>
            </a:r>
            <a:r>
              <a:rPr lang="zh-CN" altLang="en-US" dirty="0"/>
              <a:t>模块进行快速搭建和运行。 </a:t>
            </a:r>
            <a:endParaRPr lang="en-US" altLang="zh-CN" dirty="0"/>
          </a:p>
          <a:p>
            <a:r>
              <a:rPr lang="en-US" altLang="zh-CN" dirty="0"/>
              <a:t>Spring Web MVC</a:t>
            </a:r>
            <a:r>
              <a:rPr lang="zh-CN" altLang="en-US" dirty="0"/>
              <a:t>框架（通常简称为</a:t>
            </a:r>
            <a:r>
              <a:rPr lang="en-US" altLang="zh-CN" dirty="0"/>
              <a:t>“Spring MVC”</a:t>
            </a:r>
            <a:r>
              <a:rPr lang="zh-CN" altLang="en-US" dirty="0"/>
              <a:t>） 是一个</a:t>
            </a:r>
            <a:r>
              <a:rPr lang="en-US" altLang="zh-CN" dirty="0"/>
              <a:t>“</a:t>
            </a:r>
            <a:r>
              <a:rPr lang="zh-CN" altLang="en-US" dirty="0"/>
              <a:t>模型， 视图， 控制器</a:t>
            </a:r>
            <a:r>
              <a:rPr lang="en-US" altLang="zh-CN" dirty="0"/>
              <a:t>”</a:t>
            </a:r>
            <a:r>
              <a:rPr lang="zh-CN" altLang="en-US" dirty="0"/>
              <a:t>的</a:t>
            </a:r>
            <a:r>
              <a:rPr lang="en-US" altLang="zh-CN" dirty="0"/>
              <a:t>web</a:t>
            </a:r>
            <a:r>
              <a:rPr lang="zh-CN" altLang="en-US" dirty="0"/>
              <a:t>框架。 </a:t>
            </a:r>
            <a:r>
              <a:rPr lang="en-US" altLang="zh-CN" dirty="0"/>
              <a:t>Spring MVC</a:t>
            </a:r>
            <a:r>
              <a:rPr lang="zh-CN" altLang="en-US" dirty="0"/>
              <a:t>允许创建特定的</a:t>
            </a:r>
            <a:r>
              <a:rPr lang="en-US" altLang="zh-CN" dirty="0"/>
              <a:t>@Controller</a:t>
            </a:r>
            <a:r>
              <a:rPr lang="zh-CN" altLang="en-US" dirty="0"/>
              <a:t>或</a:t>
            </a:r>
            <a:r>
              <a:rPr lang="en-US" altLang="zh-CN" dirty="0"/>
              <a:t>@</a:t>
            </a:r>
            <a:r>
              <a:rPr lang="en-US" altLang="zh-CN" dirty="0" err="1"/>
              <a:t>RestController</a:t>
            </a:r>
            <a:r>
              <a:rPr lang="en-US" altLang="zh-CN" dirty="0"/>
              <a:t> beans</a:t>
            </a:r>
            <a:r>
              <a:rPr lang="zh-CN" altLang="en-US" dirty="0"/>
              <a:t>来处理传入的</a:t>
            </a:r>
            <a:r>
              <a:rPr lang="en-US" altLang="zh-CN" dirty="0"/>
              <a:t>HTTP</a:t>
            </a:r>
            <a:r>
              <a:rPr lang="zh-CN" altLang="en-US" dirty="0"/>
              <a:t>请求。 使用</a:t>
            </a:r>
            <a:r>
              <a:rPr lang="en-US" altLang="zh-CN" dirty="0"/>
              <a:t>@</a:t>
            </a:r>
            <a:r>
              <a:rPr lang="en-US" altLang="zh-CN" dirty="0" err="1"/>
              <a:t>RequestMapping</a:t>
            </a:r>
            <a:r>
              <a:rPr lang="zh-CN" altLang="en-US" dirty="0"/>
              <a:t>注解可以将控制器中的方法映射到相应的</a:t>
            </a:r>
            <a:r>
              <a:rPr lang="en-US" altLang="zh-CN" dirty="0"/>
              <a:t>HTTP</a:t>
            </a:r>
            <a:r>
              <a:rPr lang="zh-CN" altLang="en-US" dirty="0"/>
              <a:t>请求。（</a:t>
            </a:r>
            <a:r>
              <a:rPr lang="en-US" altLang="zh-CN" dirty="0" err="1"/>
              <a:t>SpringMVC</a:t>
            </a:r>
            <a:r>
              <a:rPr lang="zh-CN" altLang="en-US" dirty="0"/>
              <a:t>的详细内容参考前序专门的</a:t>
            </a:r>
            <a:r>
              <a:rPr lang="en-US" altLang="zh-CN" dirty="0" err="1"/>
              <a:t>SpringMVC</a:t>
            </a:r>
            <a:r>
              <a:rPr lang="zh-CN" altLang="en-US" dirty="0"/>
              <a:t>章节）</a:t>
            </a:r>
            <a:br>
              <a:rPr lang="zh-CN" altLang="en-US" dirty="0"/>
            </a:b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/>
              <a:t>Spring Boot</a:t>
            </a:r>
            <a:r>
              <a:rPr lang="zh-CN" altLang="en-US" dirty="0"/>
              <a:t>为</a:t>
            </a:r>
            <a:r>
              <a:rPr lang="en-US" altLang="zh-CN" dirty="0"/>
              <a:t>Spring MVC</a:t>
            </a:r>
            <a:r>
              <a:rPr lang="zh-CN" altLang="en-US" dirty="0"/>
              <a:t>提供适用于多数应用的自动配置功能。 在</a:t>
            </a:r>
            <a:r>
              <a:rPr lang="en-US" altLang="zh-CN" dirty="0"/>
              <a:t>Spring</a:t>
            </a:r>
            <a:r>
              <a:rPr lang="zh-CN" altLang="en-US" dirty="0"/>
              <a:t>默认基础上， 自动配置添加了以下特性：</a:t>
            </a:r>
            <a:endParaRPr lang="zh-CN" altLang="en-US" dirty="0"/>
          </a:p>
          <a:p>
            <a:pPr lvl="1"/>
            <a:r>
              <a:rPr lang="zh-CN" altLang="en-US" dirty="0"/>
              <a:t>引入</a:t>
            </a:r>
            <a:r>
              <a:rPr lang="en-US" altLang="zh-CN" dirty="0" err="1"/>
              <a:t>ContentNegotiatingViewResolver</a:t>
            </a:r>
            <a:r>
              <a:rPr lang="zh-CN" altLang="en-US" dirty="0"/>
              <a:t>和</a:t>
            </a:r>
            <a:r>
              <a:rPr lang="en-US" altLang="zh-CN" dirty="0" err="1"/>
              <a:t>BeanNameViewResolver</a:t>
            </a:r>
            <a:r>
              <a:rPr lang="en-US" altLang="zh-CN" dirty="0"/>
              <a:t> beans</a:t>
            </a:r>
            <a:r>
              <a:rPr lang="zh-CN" altLang="en-US" dirty="0"/>
              <a:t>。</a:t>
            </a:r>
            <a:endParaRPr lang="zh-CN" altLang="en-US" dirty="0"/>
          </a:p>
          <a:p>
            <a:pPr lvl="1"/>
            <a:r>
              <a:rPr lang="zh-CN" altLang="en-US" dirty="0"/>
              <a:t>对静态资源的支持， 包括对</a:t>
            </a:r>
            <a:r>
              <a:rPr lang="en-US" altLang="zh-CN" dirty="0" err="1"/>
              <a:t>WebJars</a:t>
            </a:r>
            <a:r>
              <a:rPr lang="zh-CN" altLang="en-US" dirty="0"/>
              <a:t>的支持。</a:t>
            </a:r>
            <a:endParaRPr lang="zh-CN" altLang="en-US" dirty="0"/>
          </a:p>
          <a:p>
            <a:pPr lvl="1"/>
            <a:r>
              <a:rPr lang="zh-CN" altLang="en-US" dirty="0"/>
              <a:t>自动注册</a:t>
            </a:r>
            <a:r>
              <a:rPr lang="en-US" altLang="zh-CN" dirty="0"/>
              <a:t>Converter</a:t>
            </a:r>
            <a:r>
              <a:rPr lang="zh-CN" altLang="en-US" dirty="0"/>
              <a:t>， </a:t>
            </a:r>
            <a:r>
              <a:rPr lang="en-US" altLang="zh-CN" dirty="0" err="1"/>
              <a:t>GenericConverter</a:t>
            </a:r>
            <a:r>
              <a:rPr lang="zh-CN" altLang="en-US" dirty="0"/>
              <a:t>， </a:t>
            </a:r>
            <a:r>
              <a:rPr lang="en-US" altLang="zh-CN" dirty="0"/>
              <a:t>Formatter beans</a:t>
            </a:r>
            <a:r>
              <a:rPr lang="zh-CN" altLang="en-US" dirty="0"/>
              <a:t>。</a:t>
            </a:r>
            <a:endParaRPr lang="zh-CN" altLang="en-US" dirty="0"/>
          </a:p>
          <a:p>
            <a:pPr lvl="1"/>
            <a:r>
              <a:rPr lang="zh-CN" altLang="en-US" dirty="0"/>
              <a:t>对</a:t>
            </a:r>
            <a:r>
              <a:rPr lang="en-US" altLang="zh-CN" dirty="0" err="1"/>
              <a:t>HttpMessageConverters</a:t>
            </a:r>
            <a:r>
              <a:rPr lang="zh-CN" altLang="en-US" dirty="0"/>
              <a:t>的支持。</a:t>
            </a:r>
            <a:endParaRPr lang="zh-CN" altLang="en-US" dirty="0"/>
          </a:p>
          <a:p>
            <a:pPr lvl="1"/>
            <a:r>
              <a:rPr lang="zh-CN" altLang="en-US" dirty="0"/>
              <a:t>自动注册</a:t>
            </a:r>
            <a:r>
              <a:rPr lang="en-US" altLang="zh-CN" dirty="0" err="1"/>
              <a:t>MessageCodeResolver</a:t>
            </a:r>
            <a:r>
              <a:rPr lang="zh-CN" altLang="en-US" dirty="0"/>
              <a:t>。</a:t>
            </a:r>
            <a:endParaRPr lang="zh-CN" altLang="en-US" dirty="0"/>
          </a:p>
          <a:p>
            <a:pPr lvl="1"/>
            <a:r>
              <a:rPr lang="zh-CN" altLang="en-US" dirty="0"/>
              <a:t>对静态</a:t>
            </a:r>
            <a:r>
              <a:rPr lang="en-US" altLang="zh-CN" dirty="0"/>
              <a:t>index.html</a:t>
            </a:r>
            <a:r>
              <a:rPr lang="zh-CN" altLang="en-US" dirty="0"/>
              <a:t>的支持。</a:t>
            </a:r>
            <a:endParaRPr lang="zh-CN" altLang="en-US" dirty="0"/>
          </a:p>
          <a:p>
            <a:pPr lvl="1"/>
            <a:r>
              <a:rPr lang="zh-CN" altLang="en-US" dirty="0"/>
              <a:t>对自定义</a:t>
            </a:r>
            <a:r>
              <a:rPr lang="en-US" altLang="zh-CN" dirty="0"/>
              <a:t>Favicon</a:t>
            </a:r>
            <a:r>
              <a:rPr lang="zh-CN" altLang="en-US" dirty="0"/>
              <a:t>的支持。</a:t>
            </a: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如果想全面控制</a:t>
            </a:r>
            <a:r>
              <a:rPr lang="en-US" altLang="zh-CN" dirty="0"/>
              <a:t>Spring MVC</a:t>
            </a:r>
            <a:r>
              <a:rPr lang="zh-CN" altLang="en-US" dirty="0"/>
              <a:t>，可以添加自己的</a:t>
            </a:r>
            <a:r>
              <a:rPr lang="en-US" altLang="zh-CN" dirty="0"/>
              <a:t>@Configuration</a:t>
            </a:r>
            <a:r>
              <a:rPr lang="zh-CN" altLang="en-US" dirty="0"/>
              <a:t>， 并使用</a:t>
            </a:r>
            <a:r>
              <a:rPr lang="en-US" altLang="zh-CN" dirty="0"/>
              <a:t>@</a:t>
            </a:r>
            <a:r>
              <a:rPr lang="en-US" altLang="zh-CN" dirty="0" err="1"/>
              <a:t>EnableWebMvc</a:t>
            </a:r>
            <a:r>
              <a:rPr lang="zh-CN" altLang="en-US" dirty="0"/>
              <a:t>对其注解。 如果想保留</a:t>
            </a:r>
            <a:r>
              <a:rPr lang="en-US" altLang="zh-CN" dirty="0"/>
              <a:t>Spring Boot MVC</a:t>
            </a:r>
            <a:r>
              <a:rPr lang="zh-CN" altLang="en-US" dirty="0"/>
              <a:t>的特性， 并只是添加其他的</a:t>
            </a:r>
            <a:r>
              <a:rPr lang="en-US" altLang="zh-CN" dirty="0"/>
              <a:t>MVC</a:t>
            </a:r>
            <a:r>
              <a:rPr lang="zh-CN" altLang="en-US" dirty="0"/>
              <a:t>配置</a:t>
            </a:r>
            <a:r>
              <a:rPr lang="en-US" altLang="zh-CN" dirty="0"/>
              <a:t>(</a:t>
            </a:r>
            <a:r>
              <a:rPr lang="zh-CN" altLang="en-US" dirty="0"/>
              <a:t>拦截器， </a:t>
            </a:r>
            <a:r>
              <a:rPr lang="en-US" altLang="zh-CN" dirty="0"/>
              <a:t>formatters</a:t>
            </a:r>
            <a:r>
              <a:rPr lang="zh-CN" altLang="en-US" dirty="0"/>
              <a:t>， 视图控制器等</a:t>
            </a:r>
            <a:r>
              <a:rPr lang="en-US" altLang="zh-CN" dirty="0"/>
              <a:t>)</a:t>
            </a:r>
            <a:r>
              <a:rPr lang="zh-CN" altLang="en-US" dirty="0"/>
              <a:t>， 可以添加自己的</a:t>
            </a:r>
            <a:r>
              <a:rPr lang="en-US" altLang="zh-CN" dirty="0" err="1"/>
              <a:t>WebMvcConfigurerAdapter</a:t>
            </a:r>
            <a:r>
              <a:rPr lang="zh-CN" altLang="en-US" dirty="0"/>
              <a:t>类型的</a:t>
            </a:r>
            <a:r>
              <a:rPr lang="en-US" altLang="zh-CN" dirty="0"/>
              <a:t>@Bean</a:t>
            </a:r>
            <a:r>
              <a:rPr lang="zh-CN" altLang="en-US" dirty="0"/>
              <a:t>（不使用</a:t>
            </a:r>
            <a:r>
              <a:rPr lang="en-US" altLang="zh-CN" dirty="0"/>
              <a:t>@</a:t>
            </a:r>
            <a:r>
              <a:rPr lang="en-US" altLang="zh-CN" dirty="0" err="1"/>
              <a:t>EnableWebMvc</a:t>
            </a:r>
            <a:r>
              <a:rPr lang="zh-CN" altLang="en-US" dirty="0"/>
              <a:t>注解） 。 </a:t>
            </a:r>
            <a:br>
              <a:rPr lang="zh-CN" altLang="en-US" dirty="0"/>
            </a:b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Spring MVC</a:t>
            </a:r>
            <a:r>
              <a:rPr lang="zh-CN" altLang="en-US" dirty="0"/>
              <a:t>使用</a:t>
            </a:r>
            <a:r>
              <a:rPr lang="en-US" altLang="zh-CN" dirty="0" err="1"/>
              <a:t>HttpMessageConverter</a:t>
            </a:r>
            <a:r>
              <a:rPr lang="zh-CN" altLang="en-US" dirty="0"/>
              <a:t>接口转换</a:t>
            </a:r>
            <a:r>
              <a:rPr lang="en-US" altLang="zh-CN" dirty="0"/>
              <a:t>HTTP</a:t>
            </a:r>
            <a:r>
              <a:rPr lang="zh-CN" altLang="en-US" dirty="0"/>
              <a:t>请求和响应。 合理的缺省值被包含的恰到好处， 例如：</a:t>
            </a:r>
            <a:endParaRPr lang="en-US" altLang="zh-CN" dirty="0"/>
          </a:p>
          <a:p>
            <a:pPr lvl="1"/>
            <a:r>
              <a:rPr lang="zh-CN" altLang="en-US" dirty="0"/>
              <a:t>对象可以自动转换为</a:t>
            </a:r>
            <a:r>
              <a:rPr lang="en-US" altLang="zh-CN" dirty="0"/>
              <a:t>JSON</a:t>
            </a:r>
            <a:r>
              <a:rPr lang="zh-CN" altLang="en-US" dirty="0"/>
              <a:t>（使用</a:t>
            </a:r>
            <a:r>
              <a:rPr lang="en-US" altLang="zh-CN" dirty="0"/>
              <a:t>Jackson</a:t>
            </a:r>
            <a:r>
              <a:rPr lang="zh-CN" altLang="en-US" dirty="0"/>
              <a:t>库） 或</a:t>
            </a:r>
            <a:r>
              <a:rPr lang="en-US" altLang="zh-CN" dirty="0"/>
              <a:t>XML</a:t>
            </a:r>
            <a:r>
              <a:rPr lang="zh-CN" altLang="en-US" dirty="0"/>
              <a:t>（如果</a:t>
            </a:r>
            <a:r>
              <a:rPr lang="en-US" altLang="zh-CN" dirty="0"/>
              <a:t>Jackson XML</a:t>
            </a:r>
            <a:r>
              <a:rPr lang="zh-CN" altLang="en-US" dirty="0"/>
              <a:t>扩展可用则使用它， 否则使用</a:t>
            </a:r>
            <a:r>
              <a:rPr lang="en-US" altLang="zh-CN" dirty="0"/>
              <a:t>JAXB</a:t>
            </a:r>
            <a:r>
              <a:rPr lang="zh-CN" altLang="en-US" dirty="0"/>
              <a:t>）</a:t>
            </a:r>
            <a:endParaRPr lang="en-US" altLang="zh-CN" dirty="0"/>
          </a:p>
          <a:p>
            <a:pPr lvl="1"/>
            <a:r>
              <a:rPr lang="zh-CN" altLang="en-US" dirty="0"/>
              <a:t> 字符串默认使用</a:t>
            </a:r>
            <a:r>
              <a:rPr lang="en-US" altLang="zh-CN" dirty="0"/>
              <a:t>UTF-8</a:t>
            </a:r>
            <a:r>
              <a:rPr lang="zh-CN" altLang="en-US" dirty="0"/>
              <a:t>编码 </a:t>
            </a:r>
            <a:br>
              <a:rPr lang="zh-CN" altLang="en-US" dirty="0"/>
            </a:b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CN" altLang="en-US" dirty="0"/>
              <a:t>如果需要添加或自定义转换器， 可以使用</a:t>
            </a:r>
            <a:r>
              <a:rPr lang="en-US" altLang="zh-CN" dirty="0"/>
              <a:t>Spring Boot</a:t>
            </a:r>
            <a:r>
              <a:rPr lang="zh-CN" altLang="en-US" dirty="0"/>
              <a:t>的</a:t>
            </a:r>
            <a:r>
              <a:rPr lang="en-US" altLang="zh-CN" dirty="0" err="1"/>
              <a:t>HttpMessageConverters</a:t>
            </a:r>
            <a:r>
              <a:rPr lang="zh-CN" altLang="en-US" dirty="0"/>
              <a:t>类： 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任何在上下文中出现的</a:t>
            </a:r>
            <a:r>
              <a:rPr lang="en-US" altLang="zh-CN" dirty="0" err="1"/>
              <a:t>HttpMessageConverter</a:t>
            </a:r>
            <a:r>
              <a:rPr lang="en-US" altLang="zh-CN" dirty="0"/>
              <a:t> bean</a:t>
            </a:r>
            <a:r>
              <a:rPr lang="zh-CN" altLang="en-US" dirty="0"/>
              <a:t>将会添加到</a:t>
            </a:r>
            <a:r>
              <a:rPr lang="en-US" altLang="zh-CN" dirty="0"/>
              <a:t>converters</a:t>
            </a:r>
            <a:r>
              <a:rPr lang="zh-CN" altLang="en-US" dirty="0"/>
              <a:t>列表， 可以通过这种方式覆盖默认的转换器（</a:t>
            </a:r>
            <a:r>
              <a:rPr lang="en-US" altLang="zh-CN" dirty="0"/>
              <a:t>converters</a:t>
            </a:r>
            <a:r>
              <a:rPr lang="zh-CN" altLang="en-US" dirty="0"/>
              <a:t>） 。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244" y="1503944"/>
            <a:ext cx="7980952" cy="3000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sp>
        <p:nvSpPr>
          <p:cNvPr id="5" name="矩形 4"/>
          <p:cNvSpPr/>
          <p:nvPr/>
        </p:nvSpPr>
        <p:spPr>
          <a:xfrm>
            <a:off x="2287271" y="2678635"/>
            <a:ext cx="7555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@Bean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标注在方法上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返回某个实例的方法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，等价于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spring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xml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配置文件中的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&lt;bean&gt;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，作用为：注册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bean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右箭头 6"/>
          <p:cNvSpPr/>
          <p:nvPr/>
        </p:nvSpPr>
        <p:spPr>
          <a:xfrm rot="10800000">
            <a:off x="1615441" y="2842547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4"/>
          <p:cNvSpPr/>
          <p:nvPr/>
        </p:nvSpPr>
        <p:spPr>
          <a:xfrm>
            <a:off x="943611" y="2959307"/>
            <a:ext cx="671830" cy="256333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圆角矩形 4"/>
          <p:cNvSpPr/>
          <p:nvPr/>
        </p:nvSpPr>
        <p:spPr>
          <a:xfrm>
            <a:off x="1446530" y="3858467"/>
            <a:ext cx="5380989" cy="256333"/>
          </a:xfrm>
          <a:prstGeom prst="roundRect">
            <a:avLst>
              <a:gd name="adj" fmla="val 9796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右箭头 6"/>
          <p:cNvSpPr/>
          <p:nvPr/>
        </p:nvSpPr>
        <p:spPr>
          <a:xfrm rot="13500000">
            <a:off x="2328833" y="4196586"/>
            <a:ext cx="672425" cy="39608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896871" y="4607621"/>
            <a:ext cx="7555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自定义的</a:t>
            </a:r>
            <a:r>
              <a:rPr lang="en-US" altLang="zh-CN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HttpMessageConverters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sz="1900" dirty="0"/>
              <a:t>可以使用</a:t>
            </a:r>
            <a:r>
              <a:rPr lang="en-US" altLang="zh-CN" sz="1900" dirty="0"/>
              <a:t>Spring MVC</a:t>
            </a:r>
            <a:r>
              <a:rPr lang="zh-CN" altLang="en-US" sz="1900" dirty="0"/>
              <a:t>提供动态</a:t>
            </a:r>
            <a:r>
              <a:rPr lang="en-US" altLang="zh-CN" sz="1900" dirty="0"/>
              <a:t>HTML</a:t>
            </a:r>
            <a:r>
              <a:rPr lang="zh-CN" altLang="en-US" sz="1900" dirty="0"/>
              <a:t>内容。 </a:t>
            </a:r>
            <a:endParaRPr lang="en-US" altLang="zh-CN" sz="1900" dirty="0"/>
          </a:p>
          <a:p>
            <a:r>
              <a:rPr lang="en-US" altLang="zh-CN" sz="1900" dirty="0"/>
              <a:t>Spring MVC</a:t>
            </a:r>
            <a:r>
              <a:rPr lang="zh-CN" altLang="en-US" sz="1900" dirty="0"/>
              <a:t>支持各种各样的模板技术， 包括</a:t>
            </a:r>
            <a:r>
              <a:rPr lang="en-US" altLang="zh-CN" sz="1900" dirty="0" err="1"/>
              <a:t>Velocity,FreeMarker</a:t>
            </a:r>
            <a:r>
              <a:rPr lang="zh-CN" altLang="en-US" sz="1900" dirty="0"/>
              <a:t>和</a:t>
            </a:r>
            <a:r>
              <a:rPr lang="en-US" altLang="zh-CN" sz="1900" dirty="0"/>
              <a:t>JSPs</a:t>
            </a:r>
            <a:r>
              <a:rPr lang="zh-CN" altLang="en-US" sz="1900" dirty="0"/>
              <a:t>。 很多其他的模板引擎也提供它们自己的</a:t>
            </a:r>
            <a:r>
              <a:rPr lang="en-US" altLang="zh-CN" sz="1900" dirty="0"/>
              <a:t>Spring MVC</a:t>
            </a:r>
            <a:r>
              <a:rPr lang="zh-CN" altLang="en-US" sz="1900" dirty="0"/>
              <a:t>集成</a:t>
            </a:r>
            <a:r>
              <a:rPr lang="en-US" altLang="zh-CN" sz="1900" dirty="0"/>
              <a:t>Spring Boot</a:t>
            </a:r>
            <a:r>
              <a:rPr lang="zh-CN" altLang="en-US" sz="1900" dirty="0"/>
              <a:t>为以下的模板引擎提供自动配置支持：</a:t>
            </a:r>
            <a:endParaRPr lang="en-US" altLang="zh-CN" sz="1900" dirty="0"/>
          </a:p>
          <a:p>
            <a:pPr lvl="1"/>
            <a:r>
              <a:rPr lang="en-US" altLang="zh-CN" sz="1900" dirty="0" err="1"/>
              <a:t>FreeMarker</a:t>
            </a:r>
            <a:endParaRPr lang="en-US" altLang="zh-CN" sz="1900" dirty="0"/>
          </a:p>
          <a:p>
            <a:pPr lvl="1"/>
            <a:r>
              <a:rPr lang="en-US" altLang="zh-CN" sz="1900" dirty="0"/>
              <a:t>Groovy</a:t>
            </a:r>
            <a:endParaRPr lang="en-US" altLang="zh-CN" sz="1900" dirty="0"/>
          </a:p>
          <a:p>
            <a:pPr lvl="1"/>
            <a:r>
              <a:rPr lang="en-US" altLang="zh-CN" sz="1900" dirty="0" err="1"/>
              <a:t>Thymeleaf</a:t>
            </a:r>
            <a:endParaRPr lang="en-US" altLang="zh-CN" sz="1900" dirty="0"/>
          </a:p>
          <a:p>
            <a:pPr lvl="1"/>
            <a:r>
              <a:rPr lang="en-US" altLang="zh-CN" sz="1900" dirty="0"/>
              <a:t>Velocity</a:t>
            </a:r>
            <a:endParaRPr lang="en-US" altLang="zh-CN" sz="1900" dirty="0"/>
          </a:p>
          <a:p>
            <a:r>
              <a:rPr lang="zh-CN" altLang="en-US" sz="1900" dirty="0"/>
              <a:t>如果可能的话， 应该忽略</a:t>
            </a:r>
            <a:r>
              <a:rPr lang="en-US" altLang="zh-CN" sz="1900" dirty="0"/>
              <a:t>JSPs</a:t>
            </a:r>
            <a:r>
              <a:rPr lang="zh-CN" altLang="en-US" sz="1900" dirty="0"/>
              <a:t>， 因为在内嵌的</a:t>
            </a:r>
            <a:r>
              <a:rPr lang="en-US" altLang="zh-CN" sz="1900" dirty="0"/>
              <a:t>servlet</a:t>
            </a:r>
            <a:r>
              <a:rPr lang="zh-CN" altLang="en-US" sz="1900" dirty="0"/>
              <a:t>容器使用它们时存在一些已知的限制。</a:t>
            </a:r>
            <a:br>
              <a:rPr lang="zh-CN" altLang="en-US" sz="1900" dirty="0"/>
            </a:br>
            <a:r>
              <a:rPr lang="zh-CN" altLang="en-US" sz="1900" dirty="0"/>
              <a:t>当你使用这些引擎的任何一种， 并采用默认的配置， 模板将会从</a:t>
            </a:r>
            <a:r>
              <a:rPr lang="en-US" altLang="zh-CN" sz="1900" dirty="0" err="1"/>
              <a:t>src</a:t>
            </a:r>
            <a:r>
              <a:rPr lang="en-US" altLang="zh-CN" sz="1900" dirty="0"/>
              <a:t>/main/resources/templates</a:t>
            </a:r>
            <a:r>
              <a:rPr lang="zh-CN" altLang="en-US" sz="1900" dirty="0"/>
              <a:t>目录下自动加载。 </a:t>
            </a:r>
            <a:br>
              <a:rPr lang="zh-CN" altLang="en-US" sz="1900" dirty="0"/>
            </a:br>
            <a:endParaRPr lang="zh-CN" altLang="en-US" sz="1900" dirty="0"/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简介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微服务一般都是运行在分布式环境中的，这可不是简单的写一个</a:t>
            </a:r>
            <a:r>
              <a:rPr lang="en-US" altLang="zh-CN" dirty="0"/>
              <a:t>SSM</a:t>
            </a:r>
            <a:r>
              <a:rPr lang="zh-CN" altLang="en-US" dirty="0"/>
              <a:t>框架的小程序就可以解决的，其中需要用到很多技术，比如负载均衡，反向代理，服务治理，配置管理，消息总线等，</a:t>
            </a:r>
            <a:r>
              <a:rPr lang="en-US" altLang="zh-CN" dirty="0" err="1"/>
              <a:t>SpringCloud</a:t>
            </a:r>
            <a:r>
              <a:rPr lang="zh-CN" altLang="en-US" dirty="0"/>
              <a:t>提供了这些技术。并且，</a:t>
            </a:r>
            <a:r>
              <a:rPr lang="en-US" altLang="zh-CN" dirty="0" err="1"/>
              <a:t>SpringCloud</a:t>
            </a:r>
            <a:r>
              <a:rPr lang="zh-CN" altLang="en-US" dirty="0"/>
              <a:t>生态是基于</a:t>
            </a:r>
            <a:r>
              <a:rPr lang="en-US" altLang="zh-CN" dirty="0"/>
              <a:t>spring boot</a:t>
            </a:r>
            <a:r>
              <a:rPr lang="zh-CN" altLang="en-US" dirty="0"/>
              <a:t>的。</a:t>
            </a:r>
            <a:endParaRPr lang="zh-CN" altLang="en-US" dirty="0"/>
          </a:p>
          <a:p>
            <a:r>
              <a:rPr lang="zh-CN" altLang="en-US" dirty="0"/>
              <a:t>后续课程将对</a:t>
            </a:r>
            <a:r>
              <a:rPr lang="en-US" altLang="zh-CN" dirty="0" err="1"/>
              <a:t>SpringCloud</a:t>
            </a:r>
            <a:r>
              <a:rPr lang="zh-CN" altLang="en-US" dirty="0"/>
              <a:t>进行专门介绍。</a:t>
            </a:r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如果要使用</a:t>
            </a:r>
            <a:r>
              <a:rPr lang="en-US" altLang="zh-CN" dirty="0"/>
              <a:t>JSP</a:t>
            </a:r>
            <a:r>
              <a:rPr lang="zh-CN" altLang="en-US" dirty="0"/>
              <a:t>，那么需要在项目的</a:t>
            </a:r>
            <a:r>
              <a:rPr lang="en-US" altLang="zh-CN" dirty="0"/>
              <a:t>POM</a:t>
            </a:r>
            <a:r>
              <a:rPr lang="zh-CN" altLang="en-US" dirty="0"/>
              <a:t>文件中加入如下依赖：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JSP</a:t>
            </a:r>
            <a:r>
              <a:rPr lang="zh-CN" altLang="en-US" dirty="0"/>
              <a:t>文档将默认从一下位置加载：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8596" y="1591783"/>
            <a:ext cx="7019048" cy="248571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96" y="4685690"/>
            <a:ext cx="2752381" cy="217142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</p:spTree>
  </p:cSld>
  <p:clrMapOvr>
    <a:masterClrMapping/>
  </p:clrMapOvr>
  <p:transition spd="slow">
    <p:push dir="u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75000" lnSpcReduction="10000"/>
          </a:bodyPr>
          <a:lstStyle/>
          <a:p>
            <a:r>
              <a:rPr lang="en-US" altLang="zh-CN" dirty="0"/>
              <a:t>Spring Boot</a:t>
            </a:r>
            <a:r>
              <a:rPr lang="zh-CN" altLang="en-US" dirty="0"/>
              <a:t>默认提供一个</a:t>
            </a:r>
            <a:r>
              <a:rPr lang="en-US" altLang="zh-CN" dirty="0"/>
              <a:t>/error</a:t>
            </a:r>
            <a:r>
              <a:rPr lang="zh-CN" altLang="en-US" dirty="0"/>
              <a:t>映射用来以合适的方式处理所有的错误， 并且它在</a:t>
            </a:r>
            <a:r>
              <a:rPr lang="en-US" altLang="zh-CN" dirty="0"/>
              <a:t>servlet</a:t>
            </a:r>
            <a:r>
              <a:rPr lang="zh-CN" altLang="en-US" dirty="0"/>
              <a:t>容器中注册了一个全局的错误页面。 </a:t>
            </a:r>
            <a:endParaRPr lang="zh-CN" altLang="en-US" dirty="0"/>
          </a:p>
          <a:p>
            <a:r>
              <a:rPr lang="zh-CN" altLang="en-US" dirty="0"/>
              <a:t>对于机器客户端（相对于浏览器而言， 浏览器偏重于人的行为） ， 它会产生一个具有详细错误， </a:t>
            </a:r>
            <a:r>
              <a:rPr lang="en-US" altLang="zh-CN" dirty="0"/>
              <a:t>HTTP</a:t>
            </a:r>
            <a:r>
              <a:rPr lang="zh-CN" altLang="en-US" dirty="0"/>
              <a:t>状态， 异常信息的</a:t>
            </a:r>
            <a:r>
              <a:rPr lang="en-US" altLang="zh-CN" dirty="0"/>
              <a:t>JSON</a:t>
            </a:r>
            <a:r>
              <a:rPr lang="zh-CN" altLang="en-US" dirty="0"/>
              <a:t>响应。 对于浏览器客户端， 它会产生一个白色标签样式（</a:t>
            </a:r>
            <a:r>
              <a:rPr lang="en-US" altLang="zh-CN" dirty="0" err="1"/>
              <a:t>whitelabel</a:t>
            </a:r>
            <a:r>
              <a:rPr lang="zh-CN" altLang="en-US" dirty="0"/>
              <a:t>） 的错误视图， 该视图将以</a:t>
            </a:r>
            <a:r>
              <a:rPr lang="en-US" altLang="zh-CN" dirty="0"/>
              <a:t>HTML</a:t>
            </a:r>
            <a:r>
              <a:rPr lang="zh-CN" altLang="en-US" dirty="0"/>
              <a:t>格式显示同样的数据（可以添加一个解析为</a:t>
            </a:r>
            <a:r>
              <a:rPr lang="en-US" altLang="zh-CN" dirty="0" err="1"/>
              <a:t>erro</a:t>
            </a:r>
            <a:r>
              <a:rPr lang="zh-CN" altLang="en-US" dirty="0"/>
              <a:t>的</a:t>
            </a:r>
            <a:r>
              <a:rPr lang="en-US" altLang="zh-CN" dirty="0"/>
              <a:t>View</a:t>
            </a:r>
            <a:r>
              <a:rPr lang="zh-CN" altLang="en-US" dirty="0"/>
              <a:t>来自定义它） 。 </a:t>
            </a:r>
            <a:endParaRPr lang="zh-CN" altLang="en-US" dirty="0"/>
          </a:p>
          <a:p>
            <a:r>
              <a:rPr lang="zh-CN" altLang="en-US" dirty="0"/>
              <a:t>为了完全替换默认的行为， 你可以实现</a:t>
            </a:r>
            <a:r>
              <a:rPr lang="en-US" altLang="zh-CN" dirty="0" err="1"/>
              <a:t>ErrorController</a:t>
            </a:r>
            <a:r>
              <a:rPr lang="zh-CN" altLang="en-US" dirty="0"/>
              <a:t>， 并注册一个该类型的</a:t>
            </a:r>
            <a:r>
              <a:rPr lang="en-US" altLang="zh-CN" dirty="0"/>
              <a:t>bean</a:t>
            </a:r>
            <a:r>
              <a:rPr lang="zh-CN" altLang="en-US" dirty="0"/>
              <a:t>定义， 或简单地添加一个</a:t>
            </a:r>
            <a:r>
              <a:rPr lang="en-US" altLang="zh-CN" dirty="0" err="1"/>
              <a:t>ErrorAttributes</a:t>
            </a:r>
            <a:r>
              <a:rPr lang="zh-CN" altLang="en-US" dirty="0"/>
              <a:t>类型的</a:t>
            </a:r>
            <a:r>
              <a:rPr lang="en-US" altLang="zh-CN" dirty="0"/>
              <a:t>bean</a:t>
            </a:r>
            <a:r>
              <a:rPr lang="zh-CN" altLang="en-US" dirty="0"/>
              <a:t>以使用现存的机制， 只是替换显示的内容。如果在某些条件下需要比较多的错误页面， 内嵌的</a:t>
            </a:r>
            <a:r>
              <a:rPr lang="en-US" altLang="zh-CN" dirty="0"/>
              <a:t>servlet</a:t>
            </a:r>
            <a:r>
              <a:rPr lang="zh-CN" altLang="en-US" dirty="0"/>
              <a:t>容器提供了一个统一的</a:t>
            </a:r>
            <a:r>
              <a:rPr lang="en-US" altLang="zh-CN" dirty="0"/>
              <a:t>Java DSL</a:t>
            </a:r>
            <a:r>
              <a:rPr lang="zh-CN" altLang="en-US" dirty="0"/>
              <a:t>（领域特定语言） 来自定义错误处理。</a:t>
            </a:r>
            <a:br>
              <a:rPr lang="zh-CN" altLang="en-US" dirty="0"/>
            </a:b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详解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dirty="0"/>
              <a:t>例如：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也可以使用常规的</a:t>
            </a:r>
            <a:r>
              <a:rPr lang="en-US" altLang="zh-CN" dirty="0"/>
              <a:t>Spring MVC</a:t>
            </a:r>
            <a:r>
              <a:rPr lang="zh-CN" altLang="en-US" dirty="0"/>
              <a:t>特性来处理错误， 比如</a:t>
            </a:r>
            <a:r>
              <a:rPr lang="en-US" altLang="zh-CN" dirty="0"/>
              <a:t>@</a:t>
            </a:r>
            <a:r>
              <a:rPr lang="en-US" altLang="zh-CN" dirty="0" err="1"/>
              <a:t>ExceptionHandler</a:t>
            </a:r>
            <a:r>
              <a:rPr lang="zh-CN" altLang="en-US" dirty="0"/>
              <a:t>方法和</a:t>
            </a:r>
            <a:r>
              <a:rPr lang="en-US" altLang="zh-CN" dirty="0"/>
              <a:t>@</a:t>
            </a:r>
            <a:r>
              <a:rPr lang="en-US" altLang="zh-CN" dirty="0" err="1"/>
              <a:t>ControllerAdvice</a:t>
            </a:r>
            <a:r>
              <a:rPr lang="zh-CN" altLang="en-US" dirty="0"/>
              <a:t>。 </a:t>
            </a:r>
            <a:r>
              <a:rPr lang="en-US" altLang="zh-CN" dirty="0" err="1"/>
              <a:t>ErrorController</a:t>
            </a:r>
            <a:r>
              <a:rPr lang="zh-CN" altLang="en-US" dirty="0"/>
              <a:t>将会捕获任何没有处理的异常 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114" y="1729906"/>
            <a:ext cx="9828571" cy="266666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01600">
            <a:solidFill>
              <a:srgbClr val="339933">
                <a:alpha val="96000"/>
              </a:srgbClr>
            </a:solidFill>
          </a:ln>
        </p:spPr>
      </p:pic>
    </p:spTree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4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 常用注解汇总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635" y="899160"/>
            <a:ext cx="12192000" cy="5958840"/>
          </a:xfrm>
        </p:spPr>
        <p:txBody>
          <a:bodyPr>
            <a:normAutofit fontScale="60000"/>
          </a:bodyPr>
          <a:lstStyle/>
          <a:p>
            <a:pPr marL="0" indent="0">
              <a:buNone/>
            </a:pPr>
            <a:r>
              <a:rPr lang="en-US" altLang="zh-CN" sz="2460" b="1" dirty="0"/>
              <a:t>@</a:t>
            </a:r>
            <a:r>
              <a:rPr lang="en-US" altLang="zh-CN" sz="2460" b="1" dirty="0" err="1"/>
              <a:t>SpringBootApplication</a:t>
            </a:r>
            <a:r>
              <a:rPr lang="zh-CN" altLang="en-US" sz="2460" b="1" dirty="0" err="1"/>
              <a:t>：</a:t>
            </a:r>
            <a:endParaRPr lang="en-US" altLang="zh-CN" sz="2460" b="1" dirty="0" err="1"/>
          </a:p>
          <a:p>
            <a:pPr marL="0" indent="0">
              <a:buNone/>
            </a:pPr>
            <a:r>
              <a:rPr lang="en-US" altLang="zh-CN" sz="2460" dirty="0"/>
              <a:t>       用于标识spring boot应用程序，</a:t>
            </a:r>
            <a:r>
              <a:rPr lang="en-US" altLang="zh-CN" sz="2460" dirty="0">
                <a:solidFill>
                  <a:srgbClr val="FF0000"/>
                </a:solidFill>
              </a:rPr>
              <a:t>代表该类是一个spring boot启动类</a:t>
            </a:r>
            <a:r>
              <a:rPr lang="en-US" altLang="zh-CN" sz="2460" dirty="0"/>
              <a:t>，Spring boot运行这个类的main方法时启动SpringBoot应用。</a:t>
            </a:r>
            <a:endParaRPr lang="en-US" altLang="zh-CN" sz="2460" dirty="0"/>
          </a:p>
          <a:p>
            <a:pPr marL="457200" lvl="1" indent="0">
              <a:buNone/>
            </a:pPr>
            <a:r>
              <a:rPr lang="zh-CN" altLang="en-US" sz="2460" dirty="0"/>
              <a:t>包含了</a:t>
            </a:r>
            <a:r>
              <a:rPr lang="en-US" altLang="zh-CN" sz="2460" dirty="0"/>
              <a:t>@</a:t>
            </a:r>
            <a:r>
              <a:rPr lang="en-US" altLang="zh-CN" sz="2460" dirty="0" err="1"/>
              <a:t>ComponentScan</a:t>
            </a:r>
            <a:r>
              <a:rPr lang="zh-CN" altLang="en-US" sz="2460" dirty="0"/>
              <a:t>、</a:t>
            </a:r>
            <a:r>
              <a:rPr lang="en-US" altLang="zh-CN" sz="2460" dirty="0"/>
              <a:t>@Configuration</a:t>
            </a:r>
            <a:r>
              <a:rPr lang="zh-CN" altLang="en-US" sz="2460" dirty="0"/>
              <a:t>和</a:t>
            </a:r>
            <a:r>
              <a:rPr lang="en-US" altLang="zh-CN" sz="2460" dirty="0"/>
              <a:t>@</a:t>
            </a:r>
            <a:r>
              <a:rPr lang="en-US" altLang="zh-CN" sz="2460" dirty="0" err="1"/>
              <a:t>EnableAutoConfiguration</a:t>
            </a:r>
            <a:r>
              <a:rPr lang="zh-CN" altLang="en-US" sz="2460" dirty="0"/>
              <a:t>注解。</a:t>
            </a:r>
            <a:r>
              <a:rPr lang="zh-CN" altLang="en-US" sz="2460" dirty="0">
                <a:solidFill>
                  <a:srgbClr val="FF0000"/>
                </a:solidFill>
              </a:rPr>
              <a:t>其中</a:t>
            </a:r>
            <a:r>
              <a:rPr lang="en-US" altLang="zh-CN" sz="2460" dirty="0">
                <a:solidFill>
                  <a:srgbClr val="FF0000"/>
                </a:solidFill>
              </a:rPr>
              <a:t>@</a:t>
            </a:r>
            <a:r>
              <a:rPr lang="en-US" altLang="zh-CN" sz="2460" dirty="0" err="1">
                <a:solidFill>
                  <a:srgbClr val="FF0000"/>
                </a:solidFill>
              </a:rPr>
              <a:t>ComponentScan</a:t>
            </a:r>
            <a:r>
              <a:rPr lang="zh-CN" altLang="en-US" sz="2460" dirty="0">
                <a:solidFill>
                  <a:srgbClr val="FF0000"/>
                </a:solidFill>
              </a:rPr>
              <a:t>让</a:t>
            </a:r>
            <a:r>
              <a:rPr lang="en-US" altLang="zh-CN" sz="2460" dirty="0">
                <a:solidFill>
                  <a:srgbClr val="FF0000"/>
                </a:solidFill>
              </a:rPr>
              <a:t>spring Boot</a:t>
            </a:r>
            <a:r>
              <a:rPr lang="zh-CN" altLang="en-US" sz="2460" dirty="0">
                <a:solidFill>
                  <a:srgbClr val="FF0000"/>
                </a:solidFill>
              </a:rPr>
              <a:t>扫描到</a:t>
            </a:r>
            <a:r>
              <a:rPr lang="en-US" altLang="zh-CN" sz="2460" dirty="0">
                <a:solidFill>
                  <a:srgbClr val="FF0000"/>
                </a:solidFill>
              </a:rPr>
              <a:t>Configuration</a:t>
            </a:r>
            <a:r>
              <a:rPr lang="zh-CN" altLang="en-US" sz="2460" dirty="0">
                <a:solidFill>
                  <a:srgbClr val="FF0000"/>
                </a:solidFill>
              </a:rPr>
              <a:t>类并把它加入到程序上下文。</a:t>
            </a:r>
            <a:endParaRPr lang="zh-CN" altLang="en-US" sz="2460" dirty="0">
              <a:solidFill>
                <a:srgbClr val="FF0000"/>
              </a:solidFill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en-US" altLang="zh-CN" sz="2460" b="1" dirty="0">
                <a:sym typeface="+mn-ea"/>
              </a:rPr>
              <a:t>@</a:t>
            </a:r>
            <a:r>
              <a:rPr lang="en-US" altLang="zh-CN" sz="2460" b="1" dirty="0" err="1">
                <a:sym typeface="+mn-ea"/>
              </a:rPr>
              <a:t>ComponentScan:</a:t>
            </a:r>
            <a:r>
              <a:rPr lang="en-US" altLang="zh-CN" sz="2460" b="1" dirty="0">
                <a:sym typeface="+mn-ea"/>
              </a:rPr>
              <a:t> </a:t>
            </a:r>
            <a:endParaRPr lang="en-US" altLang="zh-CN" sz="2460" b="1" dirty="0"/>
          </a:p>
          <a:p>
            <a:pPr marL="457200" lvl="1" indent="0">
              <a:buNone/>
            </a:pPr>
            <a:r>
              <a:rPr lang="zh-CN" altLang="en-US" sz="2460" dirty="0">
                <a:sym typeface="+mn-ea"/>
              </a:rPr>
              <a:t>组件扫描，可自动发现和装配一些</a:t>
            </a:r>
            <a:r>
              <a:rPr lang="en-US" altLang="zh-CN" sz="2460" dirty="0">
                <a:sym typeface="+mn-ea"/>
              </a:rPr>
              <a:t>Bean</a:t>
            </a:r>
            <a:r>
              <a:rPr lang="zh-CN" altLang="en-US" sz="2460" dirty="0">
                <a:sym typeface="+mn-ea"/>
              </a:rPr>
              <a:t>，</a:t>
            </a:r>
            <a:r>
              <a:rPr lang="en-US" altLang="zh-CN" sz="2460" dirty="0">
                <a:sym typeface="+mn-ea"/>
              </a:rPr>
              <a:t>@</a:t>
            </a:r>
            <a:r>
              <a:rPr lang="en-US" altLang="zh-CN" sz="2460" dirty="0" err="1">
                <a:sym typeface="+mn-ea"/>
              </a:rPr>
              <a:t>ComponentScan</a:t>
            </a:r>
            <a:r>
              <a:rPr lang="zh-CN" altLang="en-US" sz="2460" dirty="0">
                <a:sym typeface="+mn-ea"/>
              </a:rPr>
              <a:t>主要就是定义扫描的路径从中找出标识了需要装配的类自动装配到</a:t>
            </a:r>
            <a:r>
              <a:rPr lang="en-US" altLang="zh-CN" sz="2460" dirty="0">
                <a:sym typeface="+mn-ea"/>
              </a:rPr>
              <a:t>spring</a:t>
            </a:r>
            <a:r>
              <a:rPr lang="zh-CN" altLang="en-US" sz="2460" dirty="0">
                <a:sym typeface="+mn-ea"/>
              </a:rPr>
              <a:t>的</a:t>
            </a:r>
            <a:r>
              <a:rPr lang="en-US" altLang="zh-CN" sz="2460" dirty="0">
                <a:sym typeface="+mn-ea"/>
              </a:rPr>
              <a:t>bean</a:t>
            </a:r>
            <a:r>
              <a:rPr lang="zh-CN" altLang="en-US" sz="2460" dirty="0">
                <a:sym typeface="+mn-ea"/>
              </a:rPr>
              <a:t>容器中</a:t>
            </a:r>
            <a:r>
              <a:rPr lang="en-US" altLang="zh-CN" sz="2460" dirty="0">
                <a:sym typeface="+mn-ea"/>
              </a:rPr>
              <a:t>,</a:t>
            </a:r>
            <a:r>
              <a:rPr lang="zh-CN" altLang="en-US" sz="2460" dirty="0">
                <a:sym typeface="+mn-ea"/>
              </a:rPr>
              <a:t>如</a:t>
            </a:r>
            <a:r>
              <a:rPr lang="en-US" altLang="zh-CN" sz="2460" dirty="0">
                <a:sym typeface="+mn-ea"/>
              </a:rPr>
              <a:t>@Controller</a:t>
            </a:r>
            <a:r>
              <a:rPr lang="zh-CN" altLang="en-US" sz="2460" dirty="0">
                <a:sym typeface="+mn-ea"/>
              </a:rPr>
              <a:t>，</a:t>
            </a:r>
            <a:r>
              <a:rPr lang="en-US" altLang="zh-CN" sz="2460" dirty="0">
                <a:sym typeface="+mn-ea"/>
              </a:rPr>
              <a:t>@Service</a:t>
            </a:r>
            <a:r>
              <a:rPr lang="zh-CN" altLang="en-US" sz="2460" dirty="0">
                <a:sym typeface="+mn-ea"/>
              </a:rPr>
              <a:t>，</a:t>
            </a:r>
            <a:r>
              <a:rPr lang="en-US" altLang="zh-CN" sz="2460" dirty="0">
                <a:sym typeface="+mn-ea"/>
              </a:rPr>
              <a:t>@Repository</a:t>
            </a:r>
            <a:r>
              <a:rPr lang="zh-CN" altLang="en-US" sz="2460" dirty="0">
                <a:sym typeface="+mn-ea"/>
              </a:rPr>
              <a:t>注解中有一个共同的注解</a:t>
            </a:r>
            <a:r>
              <a:rPr lang="en-US" altLang="zh-CN" sz="2460" dirty="0">
                <a:sym typeface="+mn-ea"/>
              </a:rPr>
              <a:t>@Component</a:t>
            </a:r>
            <a:r>
              <a:rPr lang="zh-CN" altLang="en-US" sz="2460" dirty="0">
                <a:sym typeface="+mn-ea"/>
              </a:rPr>
              <a:t>，</a:t>
            </a:r>
            <a:r>
              <a:rPr lang="en-US" altLang="zh-CN" sz="2460" dirty="0">
                <a:sym typeface="+mn-ea"/>
              </a:rPr>
              <a:t>@</a:t>
            </a:r>
            <a:r>
              <a:rPr lang="en-US" altLang="zh-CN" sz="2460" dirty="0" err="1">
                <a:sym typeface="+mn-ea"/>
              </a:rPr>
              <a:t>ComponentScan</a:t>
            </a:r>
            <a:r>
              <a:rPr lang="zh-CN" altLang="en-US" sz="2460" dirty="0">
                <a:sym typeface="+mn-ea"/>
              </a:rPr>
              <a:t>注解默认就会装配标识了</a:t>
            </a:r>
            <a:r>
              <a:rPr lang="en-US" altLang="zh-CN" sz="2460" dirty="0">
                <a:sym typeface="+mn-ea"/>
              </a:rPr>
              <a:t>@Controller</a:t>
            </a:r>
            <a:r>
              <a:rPr lang="zh-CN" altLang="en-US" sz="2460" dirty="0">
                <a:sym typeface="+mn-ea"/>
              </a:rPr>
              <a:t>，</a:t>
            </a:r>
            <a:r>
              <a:rPr lang="en-US" altLang="zh-CN" sz="2460" dirty="0">
                <a:sym typeface="+mn-ea"/>
              </a:rPr>
              <a:t>@Service</a:t>
            </a:r>
            <a:r>
              <a:rPr lang="zh-CN" altLang="en-US" sz="2460" dirty="0">
                <a:sym typeface="+mn-ea"/>
              </a:rPr>
              <a:t>，</a:t>
            </a:r>
            <a:r>
              <a:rPr lang="en-US" altLang="zh-CN" sz="2460" dirty="0">
                <a:sym typeface="+mn-ea"/>
              </a:rPr>
              <a:t>@Repository</a:t>
            </a:r>
            <a:r>
              <a:rPr lang="zh-CN" altLang="en-US" sz="2460" dirty="0">
                <a:sym typeface="+mn-ea"/>
              </a:rPr>
              <a:t>，</a:t>
            </a:r>
            <a:r>
              <a:rPr lang="en-US" altLang="zh-CN" sz="2460" dirty="0">
                <a:sym typeface="+mn-ea"/>
              </a:rPr>
              <a:t>@Component</a:t>
            </a:r>
            <a:r>
              <a:rPr lang="zh-CN" altLang="en-US" sz="2460" dirty="0">
                <a:sym typeface="+mn-ea"/>
              </a:rPr>
              <a:t>注解的类到</a:t>
            </a:r>
            <a:r>
              <a:rPr lang="en-US" altLang="zh-CN" sz="2460" dirty="0">
                <a:sym typeface="+mn-ea"/>
              </a:rPr>
              <a:t>spring</a:t>
            </a:r>
            <a:r>
              <a:rPr lang="zh-CN" altLang="en-US" sz="2460" dirty="0">
                <a:sym typeface="+mn-ea"/>
              </a:rPr>
              <a:t>容器中</a:t>
            </a:r>
            <a:endParaRPr lang="zh-CN" altLang="en-US" sz="2460" dirty="0">
              <a:sym typeface="+mn-ea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altLang="zh-CN" sz="2460" b="1" dirty="0">
                <a:sym typeface="+mn-ea"/>
              </a:rPr>
              <a:t>@SpringBootConfiguration: </a:t>
            </a:r>
            <a:endParaRPr lang="en-US" altLang="zh-CN" sz="2460" b="1" dirty="0">
              <a:solidFill>
                <a:schemeClr val="tx1"/>
              </a:solidFill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altLang="zh-CN" sz="2460" dirty="0">
                <a:sym typeface="+mn-ea"/>
              </a:rPr>
              <a:t>      Spring Boot的配置类。标注在类上表示是一个Spring Boot的配置类</a:t>
            </a:r>
            <a:r>
              <a:rPr lang="zh-CN" altLang="en-US" sz="2460" dirty="0">
                <a:sym typeface="+mn-ea"/>
              </a:rPr>
              <a:t>。</a:t>
            </a:r>
            <a:endParaRPr lang="en-US" altLang="zh-CN" sz="2460" dirty="0"/>
          </a:p>
          <a:p>
            <a:pPr marL="0" indent="0">
              <a:buNone/>
            </a:pPr>
            <a:r>
              <a:rPr lang="en-US" altLang="zh-CN" sz="2460" b="1" dirty="0">
                <a:sym typeface="+mn-ea"/>
              </a:rPr>
              <a:t>@</a:t>
            </a:r>
            <a:r>
              <a:rPr lang="en-US" altLang="zh-CN" sz="2460" b="1" dirty="0" err="1">
                <a:sym typeface="+mn-ea"/>
              </a:rPr>
              <a:t>EnableAutoConfiguration</a:t>
            </a:r>
            <a:r>
              <a:rPr lang="en-US" altLang="zh-CN" sz="2460" b="1" dirty="0">
                <a:sym typeface="+mn-ea"/>
              </a:rPr>
              <a:t> :</a:t>
            </a:r>
            <a:endParaRPr lang="en-US" altLang="zh-CN" sz="2460" b="1" dirty="0"/>
          </a:p>
          <a:p>
            <a:pPr marL="457200" lvl="1" indent="0">
              <a:buNone/>
            </a:pPr>
            <a:r>
              <a:rPr lang="zh-CN" altLang="en-US" sz="2460" dirty="0">
                <a:sym typeface="+mn-ea"/>
              </a:rPr>
              <a:t>开启自动配置功能，当我们需要Spring Boot帮我们自动配置所需要的配置，@EnableAutoConfiguration告诉Spring Boot开启自动配置功能，这样Spring Boot会自动配置好并使之生效。</a:t>
            </a:r>
            <a:endParaRPr lang="zh-CN" altLang="en-US" sz="2460" dirty="0"/>
          </a:p>
          <a:p>
            <a:pPr marL="457200" lvl="1" indent="0">
              <a:buNone/>
            </a:pPr>
            <a:endParaRPr lang="zh-CN" altLang="en-US" sz="2460" dirty="0">
              <a:solidFill>
                <a:srgbClr val="FF0000"/>
              </a:solidFill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zh-CN" altLang="en-US" sz="2460" dirty="0"/>
          </a:p>
        </p:txBody>
      </p:sp>
    </p:spTree>
  </p:cSld>
  <p:clrMapOvr>
    <a:masterClrMapping/>
  </p:clrMapOvr>
  <p:transition spd="slow">
    <p:push dir="u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4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 常用注解汇总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35" y="899160"/>
            <a:ext cx="12131040" cy="5958840"/>
          </a:xfrm>
        </p:spPr>
        <p:txBody>
          <a:bodyPr>
            <a:normAutofit fontScale="42500" lnSpcReduction="20000"/>
          </a:bodyPr>
          <a:lstStyle/>
          <a:p>
            <a:pPr marL="0" indent="0">
              <a:buNone/>
            </a:pPr>
            <a:r>
              <a:rPr lang="en-US" altLang="zh-CN" sz="3430" b="1" dirty="0">
                <a:sym typeface="+mn-ea"/>
              </a:rPr>
              <a:t>@Configuration :</a:t>
            </a:r>
            <a:endParaRPr lang="en-US" altLang="zh-CN" sz="3430" b="1" dirty="0"/>
          </a:p>
          <a:p>
            <a:pPr marL="457200" lvl="1" indent="0">
              <a:buNone/>
            </a:pPr>
            <a:r>
              <a:rPr lang="zh-CN" altLang="en-US" sz="3430" dirty="0">
                <a:sym typeface="+mn-ea"/>
              </a:rPr>
              <a:t>配置类上来标注这个注解，等同于</a:t>
            </a:r>
            <a:r>
              <a:rPr lang="en-US" altLang="zh-CN" sz="3430" dirty="0">
                <a:sym typeface="+mn-ea"/>
              </a:rPr>
              <a:t>spring</a:t>
            </a:r>
            <a:r>
              <a:rPr lang="zh-CN" altLang="en-US" sz="3430" dirty="0">
                <a:sym typeface="+mn-ea"/>
              </a:rPr>
              <a:t>的</a:t>
            </a:r>
            <a:r>
              <a:rPr lang="en-US" altLang="zh-CN" sz="3430" dirty="0">
                <a:sym typeface="+mn-ea"/>
              </a:rPr>
              <a:t>XML</a:t>
            </a:r>
            <a:r>
              <a:rPr lang="zh-CN" altLang="en-US" sz="3430" dirty="0">
                <a:sym typeface="+mn-ea"/>
              </a:rPr>
              <a:t>配置文件，配置类也是容器中的一个组件。使用</a:t>
            </a:r>
            <a:r>
              <a:rPr lang="en-US" altLang="zh-CN" sz="3430" dirty="0">
                <a:sym typeface="+mn-ea"/>
              </a:rPr>
              <a:t>Java</a:t>
            </a:r>
            <a:r>
              <a:rPr lang="zh-CN" altLang="en-US" sz="3430" dirty="0">
                <a:sym typeface="+mn-ea"/>
              </a:rPr>
              <a:t>代码可以检查类型安全。</a:t>
            </a:r>
            <a:endParaRPr lang="en-US" altLang="zh-CN" sz="3430" b="1" dirty="0">
              <a:sym typeface="+mn-ea"/>
            </a:endParaRPr>
          </a:p>
          <a:p>
            <a:pPr marL="0" lvl="1" indent="0">
              <a:lnSpc>
                <a:spcPct val="160000"/>
              </a:lnSpc>
              <a:spcBef>
                <a:spcPts val="1000"/>
              </a:spcBef>
              <a:buNone/>
            </a:pPr>
            <a:r>
              <a:rPr lang="en-US" altLang="zh-CN" sz="3430" b="1" dirty="0">
                <a:sym typeface="+mn-ea"/>
              </a:rPr>
              <a:t>@</a:t>
            </a:r>
            <a:r>
              <a:rPr lang="en-US" altLang="zh-CN" sz="3430" b="1" dirty="0" err="1">
                <a:sym typeface="+mn-ea"/>
              </a:rPr>
              <a:t>ResponseBody</a:t>
            </a:r>
            <a:r>
              <a:rPr lang="zh-CN" altLang="en-US" sz="3430" b="1" dirty="0">
                <a:sym typeface="+mn-ea"/>
              </a:rPr>
              <a:t>：</a:t>
            </a:r>
            <a:endParaRPr lang="en-US" altLang="zh-CN" sz="3430" b="1" dirty="0"/>
          </a:p>
          <a:p>
            <a:pPr marL="457200" lvl="1" indent="0">
              <a:buNone/>
            </a:pPr>
            <a:r>
              <a:rPr lang="zh-CN" altLang="en-US" sz="3430" dirty="0">
                <a:sym typeface="+mn-ea"/>
              </a:rPr>
              <a:t>表示该方法的返回结果直接写入</a:t>
            </a:r>
            <a:r>
              <a:rPr lang="en-US" altLang="zh-CN" sz="3430" dirty="0">
                <a:sym typeface="+mn-ea"/>
              </a:rPr>
              <a:t>HTTP response body</a:t>
            </a:r>
            <a:r>
              <a:rPr lang="zh-CN" altLang="en-US" sz="3430" dirty="0">
                <a:sym typeface="+mn-ea"/>
              </a:rPr>
              <a:t>中，一般在异步获取数据时使用，用于构建</a:t>
            </a:r>
            <a:r>
              <a:rPr lang="en-US" altLang="zh-CN" sz="3430" dirty="0">
                <a:sym typeface="+mn-ea"/>
              </a:rPr>
              <a:t>RESTful</a:t>
            </a:r>
            <a:r>
              <a:rPr lang="zh-CN" altLang="en-US" sz="3430" dirty="0">
                <a:sym typeface="+mn-ea"/>
              </a:rPr>
              <a:t>的</a:t>
            </a:r>
            <a:r>
              <a:rPr lang="en-US" altLang="zh-CN" sz="3430" dirty="0" err="1">
                <a:sym typeface="+mn-ea"/>
              </a:rPr>
              <a:t>api</a:t>
            </a:r>
            <a:r>
              <a:rPr lang="zh-CN" altLang="en-US" sz="3430" dirty="0">
                <a:sym typeface="+mn-ea"/>
              </a:rPr>
              <a:t>。在使用</a:t>
            </a:r>
            <a:r>
              <a:rPr lang="en-US" altLang="zh-CN" sz="3430" dirty="0">
                <a:sym typeface="+mn-ea"/>
              </a:rPr>
              <a:t>@</a:t>
            </a:r>
            <a:r>
              <a:rPr lang="en-US" altLang="zh-CN" sz="3430" dirty="0" err="1">
                <a:sym typeface="+mn-ea"/>
              </a:rPr>
              <a:t>RequestMapping</a:t>
            </a:r>
            <a:r>
              <a:rPr lang="zh-CN" altLang="en-US" sz="3430" dirty="0">
                <a:sym typeface="+mn-ea"/>
              </a:rPr>
              <a:t>后，返回值通常解析为跳转路径，加上</a:t>
            </a:r>
            <a:r>
              <a:rPr lang="en-US" altLang="zh-CN" sz="3430" dirty="0">
                <a:sym typeface="+mn-ea"/>
              </a:rPr>
              <a:t>@R</a:t>
            </a:r>
            <a:r>
              <a:rPr lang="en-US" altLang="zh-CN" sz="3430" dirty="0" err="1">
                <a:sym typeface="+mn-ea"/>
              </a:rPr>
              <a:t>esponsebody</a:t>
            </a:r>
            <a:r>
              <a:rPr lang="zh-CN" altLang="en-US" sz="3430" dirty="0">
                <a:sym typeface="+mn-ea"/>
              </a:rPr>
              <a:t>后返回结果不会被解析为跳转路径，而是直接写入</a:t>
            </a:r>
            <a:r>
              <a:rPr lang="en-US" altLang="zh-CN" sz="3430" dirty="0">
                <a:sym typeface="+mn-ea"/>
              </a:rPr>
              <a:t>HTTP Rresponse body</a:t>
            </a:r>
            <a:r>
              <a:rPr lang="zh-CN" altLang="en-US" sz="3430" dirty="0">
                <a:sym typeface="+mn-ea"/>
              </a:rPr>
              <a:t>中。比如异步获取</a:t>
            </a:r>
            <a:r>
              <a:rPr lang="en-US" altLang="zh-CN" sz="3430" dirty="0">
                <a:sym typeface="+mn-ea"/>
              </a:rPr>
              <a:t>json</a:t>
            </a:r>
            <a:r>
              <a:rPr lang="zh-CN" altLang="en-US" sz="3430" dirty="0">
                <a:sym typeface="+mn-ea"/>
              </a:rPr>
              <a:t>数据，加上</a:t>
            </a:r>
            <a:r>
              <a:rPr lang="en-US" altLang="zh-CN" sz="3430" dirty="0">
                <a:sym typeface="+mn-ea"/>
              </a:rPr>
              <a:t>@</a:t>
            </a:r>
            <a:r>
              <a:rPr lang="en-US" altLang="zh-CN" sz="3430" dirty="0" err="1">
                <a:sym typeface="+mn-ea"/>
              </a:rPr>
              <a:t>Responsebody</a:t>
            </a:r>
            <a:r>
              <a:rPr lang="zh-CN" altLang="en-US" sz="3430" dirty="0">
                <a:sym typeface="+mn-ea"/>
              </a:rPr>
              <a:t>后，会直接返回</a:t>
            </a:r>
            <a:r>
              <a:rPr lang="en-US" altLang="zh-CN" sz="3430" dirty="0">
                <a:sym typeface="+mn-ea"/>
              </a:rPr>
              <a:t>json</a:t>
            </a:r>
            <a:r>
              <a:rPr lang="zh-CN" altLang="en-US" sz="3430" dirty="0">
                <a:sym typeface="+mn-ea"/>
              </a:rPr>
              <a:t>数据。该注解一般会配合</a:t>
            </a:r>
            <a:r>
              <a:rPr lang="en-US" altLang="zh-CN" sz="3430" dirty="0">
                <a:sym typeface="+mn-ea"/>
              </a:rPr>
              <a:t>@</a:t>
            </a:r>
            <a:r>
              <a:rPr lang="en-US" altLang="zh-CN" sz="3430" dirty="0" err="1">
                <a:sym typeface="+mn-ea"/>
              </a:rPr>
              <a:t>RequestMapping</a:t>
            </a:r>
            <a:r>
              <a:rPr lang="zh-CN" altLang="en-US" sz="3430" dirty="0">
                <a:sym typeface="+mn-ea"/>
              </a:rPr>
              <a:t>一起使用。</a:t>
            </a:r>
            <a:endParaRPr lang="en-US" altLang="zh-CN" sz="3430" dirty="0"/>
          </a:p>
          <a:p>
            <a:pPr marL="0" lvl="1" indent="0">
              <a:lnSpc>
                <a:spcPct val="160000"/>
              </a:lnSpc>
              <a:spcBef>
                <a:spcPts val="1000"/>
              </a:spcBef>
              <a:buNone/>
            </a:pPr>
            <a:r>
              <a:rPr lang="en-US" altLang="zh-CN" sz="3430" b="1" dirty="0">
                <a:sym typeface="+mn-ea"/>
              </a:rPr>
              <a:t>@</a:t>
            </a:r>
            <a:r>
              <a:rPr lang="en-US" altLang="zh-CN" sz="3430" b="1" dirty="0" err="1">
                <a:sym typeface="+mn-ea"/>
              </a:rPr>
              <a:t>RequestMapping:</a:t>
            </a:r>
            <a:endParaRPr lang="en-US" altLang="zh-CN" sz="3430" b="1" dirty="0"/>
          </a:p>
          <a:p>
            <a:pPr marL="457200" lvl="1" indent="0">
              <a:buNone/>
            </a:pPr>
            <a:r>
              <a:rPr lang="zh-CN" altLang="en-US" sz="3430" dirty="0">
                <a:sym typeface="+mn-ea"/>
              </a:rPr>
              <a:t>提供路由信息，负责</a:t>
            </a:r>
            <a:r>
              <a:rPr lang="en-US" altLang="zh-CN" sz="3430" dirty="0">
                <a:sym typeface="+mn-ea"/>
              </a:rPr>
              <a:t>URL</a:t>
            </a:r>
            <a:r>
              <a:rPr lang="zh-CN" altLang="en-US" sz="3430" dirty="0">
                <a:sym typeface="+mn-ea"/>
              </a:rPr>
              <a:t>到</a:t>
            </a:r>
            <a:r>
              <a:rPr lang="en-US" altLang="zh-CN" sz="3430" dirty="0">
                <a:sym typeface="+mn-ea"/>
              </a:rPr>
              <a:t>Controller</a:t>
            </a:r>
            <a:r>
              <a:rPr lang="zh-CN" altLang="en-US" sz="3430" dirty="0">
                <a:sym typeface="+mn-ea"/>
              </a:rPr>
              <a:t>中的具体函数的映射。</a:t>
            </a:r>
            <a:endParaRPr lang="zh-CN" altLang="en-US" sz="3430" dirty="0"/>
          </a:p>
          <a:p>
            <a:pPr marL="0" lvl="1" indent="0">
              <a:spcBef>
                <a:spcPts val="1000"/>
              </a:spcBef>
              <a:buNone/>
            </a:pPr>
            <a:r>
              <a:rPr lang="en-US" altLang="zh-CN" sz="3430" b="1" dirty="0"/>
              <a:t>@Controller:</a:t>
            </a:r>
            <a:endParaRPr lang="en-US" altLang="zh-CN" sz="3430" b="1" dirty="0"/>
          </a:p>
          <a:p>
            <a:pPr marL="457200" lvl="1" indent="0">
              <a:buNone/>
            </a:pPr>
            <a:r>
              <a:rPr lang="zh-CN" altLang="en-US" sz="3430" dirty="0"/>
              <a:t>用于定义控制器类，在</a:t>
            </a:r>
            <a:r>
              <a:rPr lang="en-US" altLang="zh-CN" sz="3430" dirty="0"/>
              <a:t>spring</a:t>
            </a:r>
            <a:r>
              <a:rPr lang="zh-CN" altLang="en-US" sz="3430" dirty="0"/>
              <a:t>项目中由控制器负责将用户发来的</a:t>
            </a:r>
            <a:r>
              <a:rPr lang="en-US" altLang="zh-CN" sz="3430" dirty="0"/>
              <a:t>URL</a:t>
            </a:r>
            <a:r>
              <a:rPr lang="zh-CN" altLang="en-US" sz="3430" dirty="0"/>
              <a:t>请求转发到对应的服务接口（</a:t>
            </a:r>
            <a:r>
              <a:rPr lang="en-US" altLang="zh-CN" sz="3430" dirty="0"/>
              <a:t>service</a:t>
            </a:r>
            <a:r>
              <a:rPr lang="zh-CN" altLang="en-US" sz="3430" dirty="0"/>
              <a:t>层），一般这个注解在类中，通常方法需要配合注解</a:t>
            </a:r>
            <a:r>
              <a:rPr lang="en-US" altLang="zh-CN" sz="3430" dirty="0"/>
              <a:t>@</a:t>
            </a:r>
            <a:r>
              <a:rPr lang="en-US" altLang="zh-CN" sz="3430" dirty="0" err="1"/>
              <a:t>RequestMapping</a:t>
            </a:r>
            <a:r>
              <a:rPr lang="zh-CN" altLang="en-US" sz="3430" dirty="0"/>
              <a:t>。示例代码：</a:t>
            </a:r>
            <a:endParaRPr lang="en-US" altLang="zh-CN" sz="3430" dirty="0"/>
          </a:p>
          <a:p>
            <a:pPr marL="0" lvl="1" indent="0">
              <a:spcBef>
                <a:spcPts val="1000"/>
              </a:spcBef>
              <a:buNone/>
            </a:pPr>
            <a:r>
              <a:rPr lang="en-US" altLang="zh-CN" sz="3430" b="1" dirty="0"/>
              <a:t>@</a:t>
            </a:r>
            <a:r>
              <a:rPr lang="en-US" altLang="zh-CN" sz="3430" b="1" dirty="0" err="1"/>
              <a:t>RestController:</a:t>
            </a:r>
            <a:endParaRPr lang="en-US" altLang="zh-CN" sz="3430" b="1" dirty="0" err="1"/>
          </a:p>
          <a:p>
            <a:pPr marL="0" lvl="1" indent="0">
              <a:spcBef>
                <a:spcPts val="1000"/>
              </a:spcBef>
              <a:buNone/>
            </a:pPr>
            <a:r>
              <a:rPr lang="en-US" altLang="zh-CN" sz="3430" dirty="0">
                <a:solidFill>
                  <a:schemeClr val="tx1"/>
                </a:solidFill>
              </a:rPr>
              <a:t>     @Controller</a:t>
            </a:r>
            <a:r>
              <a:rPr lang="zh-CN" altLang="en-US" sz="3430" dirty="0"/>
              <a:t>和</a:t>
            </a:r>
            <a:r>
              <a:rPr lang="en-US" altLang="zh-CN" sz="3430" dirty="0"/>
              <a:t>@</a:t>
            </a:r>
            <a:r>
              <a:rPr lang="en-US" altLang="zh-CN" sz="3430" dirty="0" err="1"/>
              <a:t>ResponseBody</a:t>
            </a:r>
            <a:r>
              <a:rPr lang="zh-CN" altLang="en-US" sz="3430" dirty="0"/>
              <a:t>的合集</a:t>
            </a:r>
            <a:r>
              <a:rPr lang="en-US" altLang="zh-CN" sz="3430" dirty="0"/>
              <a:t>,</a:t>
            </a:r>
            <a:r>
              <a:rPr lang="zh-CN" altLang="en-US" sz="3430" dirty="0"/>
              <a:t>表示这是个控制器</a:t>
            </a:r>
            <a:r>
              <a:rPr lang="en-US" altLang="zh-CN" sz="3430" dirty="0"/>
              <a:t>bean,</a:t>
            </a:r>
            <a:r>
              <a:rPr lang="zh-CN" altLang="en-US" sz="3430" dirty="0"/>
              <a:t>并且是将函数的返回值直接填入</a:t>
            </a:r>
            <a:r>
              <a:rPr lang="en-US" altLang="zh-CN" sz="3430" dirty="0"/>
              <a:t>HTTP</a:t>
            </a:r>
            <a:r>
              <a:rPr lang="zh-CN" altLang="en-US" sz="3430" dirty="0"/>
              <a:t>响应体中</a:t>
            </a:r>
            <a:r>
              <a:rPr lang="en-US" altLang="zh-CN" sz="3430" dirty="0"/>
              <a:t>,</a:t>
            </a:r>
            <a:r>
              <a:rPr lang="zh-CN" altLang="en-US" sz="3430" dirty="0"/>
              <a:t>是</a:t>
            </a:r>
            <a:r>
              <a:rPr lang="en-US" altLang="zh-CN" sz="3430" dirty="0"/>
              <a:t>REST</a:t>
            </a:r>
            <a:r>
              <a:rPr lang="zh-CN" altLang="en-US" sz="3430" dirty="0"/>
              <a:t>风格的控制器。</a:t>
            </a:r>
            <a:endParaRPr lang="zh-CN" altLang="en-US" sz="3430" dirty="0"/>
          </a:p>
          <a:p>
            <a:pPr marL="0" lvl="1" indent="0">
              <a:spcBef>
                <a:spcPts val="1000"/>
              </a:spcBef>
              <a:buNone/>
            </a:pPr>
            <a:r>
              <a:rPr lang="en-US" altLang="zh-CN" sz="3430" b="1" dirty="0">
                <a:sym typeface="+mn-ea"/>
              </a:rPr>
              <a:t>@</a:t>
            </a:r>
            <a:r>
              <a:rPr lang="en-US" altLang="zh-CN" sz="3430" b="1" dirty="0" err="1">
                <a:sym typeface="+mn-ea"/>
              </a:rPr>
              <a:t>Autowired:</a:t>
            </a:r>
            <a:endParaRPr lang="en-US" altLang="zh-CN" sz="3430" b="1" dirty="0"/>
          </a:p>
          <a:p>
            <a:pPr marL="457200" lvl="1" indent="0">
              <a:buNone/>
            </a:pPr>
            <a:r>
              <a:rPr lang="zh-CN" altLang="en-US" sz="3430" dirty="0">
                <a:sym typeface="+mn-ea"/>
              </a:rPr>
              <a:t>自动导入</a:t>
            </a:r>
            <a:endParaRPr lang="en-US" altLang="zh-CN" sz="3430" dirty="0"/>
          </a:p>
          <a:p>
            <a:pPr marL="0" lvl="1" indent="0">
              <a:spcBef>
                <a:spcPts val="1000"/>
              </a:spcBef>
              <a:buNone/>
            </a:pPr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4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 常用注解汇总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35" y="899160"/>
            <a:ext cx="12131675" cy="5889625"/>
          </a:xfrm>
        </p:spPr>
        <p:txBody>
          <a:bodyPr>
            <a:noAutofit/>
          </a:bodyPr>
          <a:lstStyle/>
          <a:p>
            <a:pPr marL="228600" lvl="1">
              <a:spcBef>
                <a:spcPts val="1000"/>
              </a:spcBef>
            </a:pPr>
            <a:r>
              <a:rPr lang="en-US" altLang="zh-CN" sz="1500" b="1" dirty="0"/>
              <a:t>@</a:t>
            </a:r>
            <a:r>
              <a:rPr lang="en-US" altLang="zh-CN" sz="1500" b="1" dirty="0" err="1"/>
              <a:t>ImportResource:</a:t>
            </a:r>
            <a:endParaRPr lang="en-US" altLang="zh-CN" sz="1500" b="1" dirty="0"/>
          </a:p>
          <a:p>
            <a:pPr marL="685800" lvl="2">
              <a:spcBef>
                <a:spcPts val="1000"/>
              </a:spcBef>
            </a:pPr>
            <a:r>
              <a:rPr lang="zh-CN" altLang="en-US" sz="1500" dirty="0"/>
              <a:t>注解加载</a:t>
            </a:r>
            <a:r>
              <a:rPr lang="en-US" altLang="zh-CN" sz="1500" dirty="0"/>
              <a:t>xml</a:t>
            </a:r>
            <a:r>
              <a:rPr lang="zh-CN" altLang="en-US" sz="1500" dirty="0"/>
              <a:t>配置文件</a:t>
            </a:r>
            <a:endParaRPr lang="en-US" altLang="zh-CN" sz="1500" dirty="0"/>
          </a:p>
          <a:p>
            <a:pPr marL="228600" lvl="1">
              <a:spcBef>
                <a:spcPts val="1000"/>
              </a:spcBef>
            </a:pPr>
            <a:r>
              <a:rPr lang="en-US" altLang="zh-CN" sz="1500" b="1" dirty="0"/>
              <a:t>@Import:</a:t>
            </a:r>
            <a:endParaRPr lang="en-US" altLang="zh-CN" sz="1500" b="1" dirty="0"/>
          </a:p>
          <a:p>
            <a:pPr marL="685800" lvl="2">
              <a:spcBef>
                <a:spcPts val="1000"/>
              </a:spcBef>
            </a:pPr>
            <a:r>
              <a:rPr lang="zh-CN" altLang="en-US" sz="1500" dirty="0"/>
              <a:t>用来导入其他配置类。</a:t>
            </a:r>
            <a:endParaRPr lang="en-US" altLang="zh-CN" sz="1500" b="1" dirty="0"/>
          </a:p>
          <a:p>
            <a:pPr marL="228600" lvl="1">
              <a:spcBef>
                <a:spcPts val="1000"/>
              </a:spcBef>
            </a:pPr>
            <a:r>
              <a:rPr lang="en-US" altLang="zh-CN" sz="1500" b="1" dirty="0"/>
              <a:t>@</a:t>
            </a:r>
            <a:r>
              <a:rPr lang="en-US" altLang="zh-CN" sz="1500" b="1" dirty="0" err="1"/>
              <a:t>ImportResource</a:t>
            </a:r>
            <a:r>
              <a:rPr lang="zh-CN" altLang="en-US" sz="1500" b="1" dirty="0"/>
              <a:t>：</a:t>
            </a:r>
            <a:endParaRPr lang="en-US" altLang="zh-CN" sz="1500" b="1" dirty="0"/>
          </a:p>
          <a:p>
            <a:pPr marL="685800" lvl="2">
              <a:spcBef>
                <a:spcPts val="1000"/>
              </a:spcBef>
            </a:pPr>
            <a:r>
              <a:rPr lang="zh-CN" altLang="en-US" sz="1500" dirty="0"/>
              <a:t>用来加载</a:t>
            </a:r>
            <a:r>
              <a:rPr lang="en-US" altLang="zh-CN" sz="1500" dirty="0"/>
              <a:t>xml</a:t>
            </a:r>
            <a:r>
              <a:rPr lang="zh-CN" altLang="en-US" sz="1500" dirty="0"/>
              <a:t>配置文件</a:t>
            </a:r>
            <a:endParaRPr lang="en-US" altLang="zh-CN" sz="1500" dirty="0"/>
          </a:p>
          <a:p>
            <a:pPr marL="228600" lvl="1">
              <a:spcBef>
                <a:spcPts val="1000"/>
              </a:spcBef>
            </a:pPr>
            <a:r>
              <a:rPr lang="en-US" altLang="zh-CN" sz="1500" b="1" dirty="0"/>
              <a:t>@Repository</a:t>
            </a:r>
            <a:r>
              <a:rPr lang="zh-CN" altLang="en-US" sz="1500" b="1" dirty="0"/>
              <a:t>：</a:t>
            </a:r>
            <a:endParaRPr lang="en-US" altLang="zh-CN" sz="1500" b="1" dirty="0"/>
          </a:p>
          <a:p>
            <a:pPr marL="685800" lvl="2">
              <a:spcBef>
                <a:spcPts val="1000"/>
              </a:spcBef>
            </a:pPr>
            <a:r>
              <a:rPr lang="zh-CN" altLang="en-US" sz="1500" dirty="0"/>
              <a:t>使用</a:t>
            </a:r>
            <a:r>
              <a:rPr lang="en-US" altLang="zh-CN" sz="1500" dirty="0"/>
              <a:t>@Repository</a:t>
            </a:r>
            <a:r>
              <a:rPr lang="zh-CN" altLang="en-US" sz="1500" dirty="0"/>
              <a:t>注解可以确保</a:t>
            </a:r>
            <a:r>
              <a:rPr lang="en-US" altLang="zh-CN" sz="1500" dirty="0"/>
              <a:t>DAO</a:t>
            </a:r>
            <a:r>
              <a:rPr lang="zh-CN" altLang="en-US" sz="1500" dirty="0"/>
              <a:t>或者</a:t>
            </a:r>
            <a:r>
              <a:rPr lang="en-US" altLang="zh-CN" sz="1500" dirty="0"/>
              <a:t>repositories</a:t>
            </a:r>
            <a:r>
              <a:rPr lang="zh-CN" altLang="en-US" sz="1500" dirty="0"/>
              <a:t>提供异常转译，这个注解修饰的</a:t>
            </a:r>
            <a:r>
              <a:rPr lang="en-US" altLang="zh-CN" sz="1500" dirty="0"/>
              <a:t>DAO</a:t>
            </a:r>
            <a:r>
              <a:rPr lang="zh-CN" altLang="en-US" sz="1500" dirty="0"/>
              <a:t>或者</a:t>
            </a:r>
            <a:r>
              <a:rPr lang="en-US" altLang="zh-CN" sz="1500" dirty="0"/>
              <a:t>repositories</a:t>
            </a:r>
            <a:r>
              <a:rPr lang="zh-CN" altLang="en-US" sz="1500" dirty="0"/>
              <a:t>类会被</a:t>
            </a:r>
            <a:r>
              <a:rPr lang="en-US" altLang="zh-CN" sz="1500" dirty="0" err="1"/>
              <a:t>ComponetScan</a:t>
            </a:r>
            <a:r>
              <a:rPr lang="zh-CN" altLang="en-US" sz="1500" dirty="0"/>
              <a:t>发现并配置，同时也不需要为它们提供</a:t>
            </a:r>
            <a:r>
              <a:rPr lang="en-US" altLang="zh-CN" sz="1500" dirty="0"/>
              <a:t>XML</a:t>
            </a:r>
            <a:r>
              <a:rPr lang="zh-CN" altLang="en-US" sz="1500" dirty="0"/>
              <a:t>配置项。</a:t>
            </a:r>
            <a:endParaRPr lang="en-US" altLang="zh-CN" sz="1500" dirty="0"/>
          </a:p>
          <a:p>
            <a:pPr marL="228600" lvl="1">
              <a:spcBef>
                <a:spcPts val="1000"/>
              </a:spcBef>
            </a:pPr>
            <a:r>
              <a:rPr lang="en-US" altLang="zh-CN" sz="1500" b="1" dirty="0"/>
              <a:t>@Bean</a:t>
            </a:r>
            <a:r>
              <a:rPr lang="zh-CN" altLang="en-US" sz="1500" b="1" dirty="0"/>
              <a:t>：</a:t>
            </a:r>
            <a:endParaRPr lang="en-US" altLang="zh-CN" sz="1500" b="1" dirty="0"/>
          </a:p>
          <a:p>
            <a:pPr marL="685800" lvl="2">
              <a:spcBef>
                <a:spcPts val="1000"/>
              </a:spcBef>
            </a:pPr>
            <a:r>
              <a:rPr lang="zh-CN" altLang="en-US" sz="1500" dirty="0"/>
              <a:t>用</a:t>
            </a:r>
            <a:r>
              <a:rPr lang="en-US" altLang="zh-CN" sz="1500" dirty="0"/>
              <a:t>@Bean</a:t>
            </a:r>
            <a:r>
              <a:rPr lang="zh-CN" altLang="en-US" sz="1500" dirty="0"/>
              <a:t>标注方法等价于</a:t>
            </a:r>
            <a:r>
              <a:rPr lang="en-US" altLang="zh-CN" sz="1500" dirty="0"/>
              <a:t>XML</a:t>
            </a:r>
            <a:r>
              <a:rPr lang="zh-CN" altLang="en-US" sz="1500" dirty="0"/>
              <a:t>中配置的</a:t>
            </a:r>
            <a:r>
              <a:rPr lang="en-US" altLang="zh-CN" sz="1500" dirty="0"/>
              <a:t>bean</a:t>
            </a:r>
            <a:endParaRPr lang="en-US" altLang="zh-CN" sz="1500" dirty="0"/>
          </a:p>
          <a:p>
            <a:pPr marL="0" lvl="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CN" sz="1500" b="1" dirty="0">
                <a:solidFill>
                  <a:schemeClr val="tx1"/>
                </a:solidFill>
                <a:sym typeface="+mn-ea"/>
              </a:rPr>
              <a:t>@</a:t>
            </a:r>
            <a:r>
              <a:rPr lang="en-US" altLang="zh-CN" sz="1500" b="1" dirty="0" err="1">
                <a:sym typeface="+mn-ea"/>
              </a:rPr>
              <a:t>PathVariable:</a:t>
            </a:r>
            <a:endParaRPr lang="en-US" altLang="zh-CN" sz="1500" b="1" dirty="0"/>
          </a:p>
          <a:p>
            <a:pPr lvl="1"/>
            <a:r>
              <a:rPr lang="zh-CN" altLang="en-US" sz="1500" dirty="0">
                <a:sym typeface="+mn-ea"/>
              </a:rPr>
              <a:t>获取参数。等同于</a:t>
            </a:r>
            <a:r>
              <a:rPr lang="en-US" altLang="zh-CN" sz="1500" dirty="0">
                <a:sym typeface="+mn-ea"/>
              </a:rPr>
              <a:t>spring</a:t>
            </a:r>
            <a:r>
              <a:rPr lang="zh-CN" altLang="en-US" sz="1500" dirty="0">
                <a:sym typeface="+mn-ea"/>
              </a:rPr>
              <a:t>的</a:t>
            </a:r>
            <a:r>
              <a:rPr lang="en-US" altLang="zh-CN" sz="1500" dirty="0">
                <a:sym typeface="+mn-ea"/>
              </a:rPr>
              <a:t>XML</a:t>
            </a:r>
            <a:r>
              <a:rPr lang="zh-CN" altLang="en-US" sz="1500" dirty="0">
                <a:sym typeface="+mn-ea"/>
              </a:rPr>
              <a:t>配置文件；使用</a:t>
            </a:r>
            <a:r>
              <a:rPr lang="en-US" altLang="zh-CN" sz="1500" dirty="0">
                <a:sym typeface="+mn-ea"/>
              </a:rPr>
              <a:t>Java</a:t>
            </a:r>
            <a:r>
              <a:rPr lang="zh-CN" altLang="en-US" sz="1500" dirty="0">
                <a:sym typeface="+mn-ea"/>
              </a:rPr>
              <a:t>代码可以检查类型安全。</a:t>
            </a:r>
            <a:endParaRPr lang="en-US" altLang="zh-CN" sz="1500" dirty="0"/>
          </a:p>
          <a:p>
            <a:pPr marL="685800" lvl="2">
              <a:spcBef>
                <a:spcPts val="1000"/>
              </a:spcBef>
            </a:pPr>
            <a:endParaRPr lang="en-US" altLang="zh-CN" sz="1000" dirty="0"/>
          </a:p>
        </p:txBody>
      </p:sp>
    </p:spTree>
  </p:cSld>
  <p:clrMapOvr>
    <a:masterClrMapping/>
  </p:clrMapOvr>
  <p:transition spd="slow">
    <p:push dir="u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知识点</a:t>
            </a:r>
            <a:r>
              <a:rPr lang="en-US" altLang="zh-CN" dirty="0"/>
              <a:t>4</a:t>
            </a:r>
            <a:r>
              <a:rPr lang="zh-CN" altLang="en-US" dirty="0"/>
              <a:t>：</a:t>
            </a:r>
            <a:r>
              <a:rPr lang="en-US" altLang="zh-CN" dirty="0" err="1"/>
              <a:t>SpringBoot</a:t>
            </a:r>
            <a:r>
              <a:rPr lang="zh-CN" altLang="en-US" dirty="0"/>
              <a:t> 常用注解汇总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690" y="850265"/>
            <a:ext cx="12005310" cy="5448935"/>
          </a:xfrm>
        </p:spPr>
        <p:txBody>
          <a:bodyPr>
            <a:normAutofit/>
          </a:bodyPr>
          <a:lstStyle/>
          <a:p>
            <a:pPr marL="228600" lvl="1">
              <a:spcBef>
                <a:spcPts val="1000"/>
              </a:spcBef>
            </a:pPr>
            <a:r>
              <a:rPr lang="en-US" altLang="zh-CN" sz="1800" b="1" dirty="0"/>
              <a:t>@Value:</a:t>
            </a:r>
            <a:endParaRPr lang="en-US" altLang="zh-CN" sz="1800" b="1" dirty="0"/>
          </a:p>
          <a:p>
            <a:pPr marL="685800" lvl="2">
              <a:spcBef>
                <a:spcPts val="1000"/>
              </a:spcBef>
            </a:pPr>
            <a:r>
              <a:rPr lang="zh-CN" altLang="en-US" sz="1800" dirty="0"/>
              <a:t>注入</a:t>
            </a:r>
            <a:r>
              <a:rPr lang="en-US" altLang="zh-CN" sz="1800" dirty="0"/>
              <a:t>Spring boot </a:t>
            </a:r>
            <a:r>
              <a:rPr lang="en-US" altLang="zh-CN" sz="1800" dirty="0" err="1"/>
              <a:t>application.properties</a:t>
            </a:r>
            <a:r>
              <a:rPr lang="zh-CN" altLang="en-US" sz="1800" dirty="0"/>
              <a:t>配置的属性的值。</a:t>
            </a:r>
            <a:endParaRPr lang="en-US" altLang="zh-CN" sz="1800" dirty="0"/>
          </a:p>
          <a:p>
            <a:pPr marL="228600" lvl="1">
              <a:spcBef>
                <a:spcPts val="1000"/>
              </a:spcBef>
            </a:pPr>
            <a:r>
              <a:rPr lang="en-US" altLang="zh-CN" sz="1800" b="1" dirty="0"/>
              <a:t>@Qualifier</a:t>
            </a:r>
            <a:r>
              <a:rPr lang="zh-CN" altLang="en-US" sz="1800" b="1" dirty="0"/>
              <a:t>：</a:t>
            </a:r>
            <a:endParaRPr lang="en-US" altLang="zh-CN" sz="1800" b="1" dirty="0"/>
          </a:p>
          <a:p>
            <a:pPr marL="685800" lvl="2">
              <a:spcBef>
                <a:spcPts val="1000"/>
              </a:spcBef>
            </a:pPr>
            <a:r>
              <a:rPr lang="zh-CN" altLang="en-US" sz="1800" dirty="0"/>
              <a:t>当有多个同一类型的</a:t>
            </a:r>
            <a:r>
              <a:rPr lang="en-US" altLang="zh-CN" sz="1800" dirty="0"/>
              <a:t>Bean</a:t>
            </a:r>
            <a:r>
              <a:rPr lang="zh-CN" altLang="en-US" sz="1800" dirty="0"/>
              <a:t>时，可以用</a:t>
            </a:r>
            <a:r>
              <a:rPr lang="en-US" altLang="zh-CN" sz="1800" dirty="0"/>
              <a:t>@Qualifier(“name”)</a:t>
            </a:r>
            <a:r>
              <a:rPr lang="zh-CN" altLang="en-US" sz="1800" dirty="0"/>
              <a:t>来指定。与</a:t>
            </a:r>
            <a:r>
              <a:rPr lang="en-US" altLang="zh-CN" sz="1800" dirty="0"/>
              <a:t>@</a:t>
            </a:r>
            <a:r>
              <a:rPr lang="en-US" altLang="zh-CN" sz="1800" dirty="0" err="1"/>
              <a:t>Autowired</a:t>
            </a:r>
            <a:r>
              <a:rPr lang="zh-CN" altLang="en-US" sz="1800" dirty="0"/>
              <a:t>配合使用。</a:t>
            </a:r>
            <a:r>
              <a:rPr lang="en-US" altLang="zh-CN" sz="1800" dirty="0"/>
              <a:t>@Qualifier</a:t>
            </a:r>
            <a:r>
              <a:rPr lang="zh-CN" altLang="en-US" sz="1800" dirty="0"/>
              <a:t>限定描述符除了能根据名字进行注入，但能进行更细粒度的控制如何选择候选者</a:t>
            </a:r>
            <a:endParaRPr lang="en-US" altLang="zh-CN" sz="1800" dirty="0"/>
          </a:p>
          <a:p>
            <a:pPr marL="228600" lvl="1">
              <a:spcBef>
                <a:spcPts val="1000"/>
              </a:spcBef>
            </a:pPr>
            <a:endParaRPr lang="zh-CN" altLang="en-US" sz="1800" dirty="0"/>
          </a:p>
        </p:txBody>
      </p:sp>
    </p:spTree>
  </p:cSld>
  <p:clrMapOvr>
    <a:masterClrMapping/>
  </p:clrMapOvr>
  <p:transition spd="slow">
    <p:push dir="u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本节总结提问</a:t>
            </a:r>
            <a:r>
              <a:rPr lang="en-US" altLang="zh-CN" dirty="0"/>
              <a:t>【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Spring Boot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Spring Boot</a:t>
            </a:r>
            <a:r>
              <a:rPr lang="zh-CN" altLang="en-US" dirty="0"/>
              <a:t>对</a:t>
            </a:r>
            <a:r>
              <a:rPr lang="en-US" altLang="zh-CN" dirty="0" err="1"/>
              <a:t>SpringMVC</a:t>
            </a:r>
            <a:r>
              <a:rPr lang="zh-CN" altLang="en-US" dirty="0"/>
              <a:t>提供了那些默认约定配置？</a:t>
            </a:r>
            <a:endParaRPr lang="en-US" altLang="zh-CN" dirty="0"/>
          </a:p>
        </p:txBody>
      </p:sp>
    </p:spTree>
  </p:cSld>
  <p:clrMapOvr>
    <a:masterClrMapping/>
  </p:clrMapOvr>
  <p:transition spd="slow">
    <p:push dir="u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本节总结</a:t>
            </a:r>
            <a:r>
              <a:rPr lang="en-US" altLang="zh-CN" dirty="0"/>
              <a:t>【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Spring Boot 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/>
              <a:t>Spring Boot</a:t>
            </a:r>
            <a:r>
              <a:rPr lang="zh-CN" altLang="en-US" sz="2400" dirty="0"/>
              <a:t>为</a:t>
            </a:r>
            <a:r>
              <a:rPr lang="en-US" altLang="zh-CN" sz="2400" dirty="0"/>
              <a:t>Spring MVC</a:t>
            </a:r>
            <a:r>
              <a:rPr lang="zh-CN" altLang="en-US" sz="2400" dirty="0"/>
              <a:t>提供适用于多数应用的自动配置功能。 在</a:t>
            </a:r>
            <a:r>
              <a:rPr lang="en-US" altLang="zh-CN" sz="2400" dirty="0"/>
              <a:t>Spring</a:t>
            </a:r>
            <a:r>
              <a:rPr lang="zh-CN" altLang="en-US" sz="2400" dirty="0"/>
              <a:t>默认基础上， 自动配置添加了以下特性：引入</a:t>
            </a:r>
            <a:r>
              <a:rPr lang="en-US" altLang="zh-CN" sz="2400" dirty="0" err="1"/>
              <a:t>ContentNegotiatingViewResolver</a:t>
            </a:r>
            <a:r>
              <a:rPr lang="zh-CN" altLang="en-US" sz="2400" dirty="0"/>
              <a:t>和</a:t>
            </a:r>
            <a:r>
              <a:rPr lang="en-US" altLang="zh-CN" sz="2400" dirty="0" err="1"/>
              <a:t>BeanNameViewResolver</a:t>
            </a:r>
            <a:r>
              <a:rPr lang="en-US" altLang="zh-CN" sz="2400" dirty="0"/>
              <a:t> beans</a:t>
            </a:r>
            <a:r>
              <a:rPr lang="zh-CN" altLang="en-US" sz="2400" dirty="0"/>
              <a:t>，对静态资源的支持， 包括对</a:t>
            </a:r>
            <a:r>
              <a:rPr lang="en-US" altLang="zh-CN" sz="2400" dirty="0" err="1"/>
              <a:t>WebJars</a:t>
            </a:r>
            <a:r>
              <a:rPr lang="zh-CN" altLang="en-US" sz="2400" dirty="0"/>
              <a:t>的支持，自动注册</a:t>
            </a:r>
            <a:r>
              <a:rPr lang="en-US" altLang="zh-CN" sz="2400" dirty="0"/>
              <a:t>Converter</a:t>
            </a:r>
            <a:r>
              <a:rPr lang="zh-CN" altLang="en-US" sz="2400" dirty="0"/>
              <a:t>， </a:t>
            </a:r>
            <a:r>
              <a:rPr lang="en-US" altLang="zh-CN" sz="2400" dirty="0" err="1"/>
              <a:t>GenericConverter</a:t>
            </a:r>
            <a:r>
              <a:rPr lang="zh-CN" altLang="en-US" sz="2400" dirty="0"/>
              <a:t>， </a:t>
            </a:r>
            <a:r>
              <a:rPr lang="en-US" altLang="zh-CN" sz="2400" dirty="0"/>
              <a:t>Formatter beans</a:t>
            </a:r>
            <a:r>
              <a:rPr lang="zh-CN" altLang="en-US" sz="2400" dirty="0"/>
              <a:t>，对</a:t>
            </a:r>
            <a:r>
              <a:rPr lang="en-US" altLang="zh-CN" sz="2400" dirty="0" err="1"/>
              <a:t>HttpMessageConverters</a:t>
            </a:r>
            <a:r>
              <a:rPr lang="zh-CN" altLang="en-US" sz="2400" dirty="0"/>
              <a:t>的支持，自动注册</a:t>
            </a:r>
            <a:r>
              <a:rPr lang="en-US" altLang="zh-CN" sz="2400" dirty="0" err="1"/>
              <a:t>MessageCodeResolver</a:t>
            </a:r>
            <a:r>
              <a:rPr lang="zh-CN" altLang="en-US" sz="2400" dirty="0"/>
              <a:t>，对静态</a:t>
            </a:r>
            <a:r>
              <a:rPr lang="en-US" altLang="zh-CN" sz="2400" dirty="0"/>
              <a:t>index.html</a:t>
            </a:r>
            <a:r>
              <a:rPr lang="zh-CN" altLang="en-US" sz="2400" dirty="0"/>
              <a:t>的支持，对自定义</a:t>
            </a:r>
            <a:r>
              <a:rPr lang="en-US" altLang="zh-CN" sz="2400" dirty="0"/>
              <a:t>Favicon</a:t>
            </a:r>
            <a:r>
              <a:rPr lang="zh-CN" altLang="en-US" sz="2400" dirty="0"/>
              <a:t>的支持。</a:t>
            </a:r>
            <a:endParaRPr lang="zh-CN" altLang="en-US" sz="2400" dirty="0"/>
          </a:p>
          <a:p>
            <a:endParaRPr lang="en-US" altLang="zh-CN" dirty="0"/>
          </a:p>
          <a:p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>
</file>

<file path=ppt/tags/tag1.xml><?xml version="1.0" encoding="utf-8"?>
<p:tagLst xmlns:p="http://schemas.openxmlformats.org/presentationml/2006/main">
  <p:tag name="KSO_WM_UNIT_PLACING_PICTURE_USER_VIEWPORT" val="{&quot;height&quot;:3485.102362204724,&quot;width&quot;:4271.188976377953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UNIT_PLACING_PICTURE_USER_VIEWPORT" val="{&quot;height&quot;:5025,&quot;width&quot;:6360}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PP_MARK_KEY" val="08787b8b-c247-468b-bca3-6130ef6f5f9e"/>
  <p:tag name="COMMONDATA" val="eyJoZGlkIjoiNDlkMTAzZjAyMzg1ZGM5ZDA5NmYwMDZjZGY1NjQ2YTIifQ=="/>
</p:tagLst>
</file>

<file path=ppt/tags/tag4.xml><?xml version="1.0" encoding="utf-8"?>
<p:tagLst xmlns:p="http://schemas.openxmlformats.org/presentationml/2006/main">
  <p:tag name="KSO_WM_UNIT_TABLE_BEAUTIFY" val="smartTable{f42942c9-172a-428c-9e30-34f4e8db7ca8}"/>
</p:tagLst>
</file>

<file path=ppt/tags/tag5.xml><?xml version="1.0" encoding="utf-8"?>
<p:tagLst xmlns:p="http://schemas.openxmlformats.org/presentationml/2006/main">
  <p:tag name="KSO_WM_UNIT_PLACING_PICTURE_USER_VIEWPORT" val="{&quot;height&quot;:6310,&quot;width&quot;:12075}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TABLE_BEAUTIFY" val="smartTable{164990ed-eaba-478e-b725-550b9ad32e89}"/>
  <p:tag name="KSO_WM_BEAUTIFY_FLAG" val=""/>
  <p:tag name="TABLE_ENDDRAG_ORIGIN_RECT" val="443*258"/>
  <p:tag name="TABLE_ENDDRAG_RECT" val="521*173*443*258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21554</Words>
  <Application>WPS 演示</Application>
  <PresentationFormat>宽屏</PresentationFormat>
  <Paragraphs>1113</Paragraphs>
  <Slides>99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99</vt:i4>
      </vt:variant>
    </vt:vector>
  </HeadingPairs>
  <TitlesOfParts>
    <vt:vector size="112" baseType="lpstr">
      <vt:lpstr>Arial</vt:lpstr>
      <vt:lpstr>宋体</vt:lpstr>
      <vt:lpstr>Wingdings</vt:lpstr>
      <vt:lpstr>微软雅黑</vt:lpstr>
      <vt:lpstr>微软雅黑 Light</vt:lpstr>
      <vt:lpstr>Arial Unicode MS</vt:lpstr>
      <vt:lpstr>Calibri</vt:lpstr>
      <vt:lpstr>LiberationSans</vt:lpstr>
      <vt:lpstr>Segoe Print</vt:lpstr>
      <vt:lpstr>TW-Kai-98_1</vt:lpstr>
      <vt:lpstr>IPAGothic</vt:lpstr>
      <vt:lpstr>等线</vt:lpstr>
      <vt:lpstr>Office 主题</vt:lpstr>
      <vt:lpstr>第1章-SpringBoot入门基础</vt:lpstr>
      <vt:lpstr>内容：共1小节</vt:lpstr>
      <vt:lpstr>第1节：springboot介绍</vt:lpstr>
      <vt:lpstr>知识点1：SpringBoot简介</vt:lpstr>
      <vt:lpstr>知识点1：SpringBoot简介</vt:lpstr>
      <vt:lpstr>知识点1：SpringBoot简介</vt:lpstr>
      <vt:lpstr>知识点1：SpringBoot简介</vt:lpstr>
      <vt:lpstr>知识点1：SpringBoot简介</vt:lpstr>
      <vt:lpstr>知识点1：SpringBoot简介</vt:lpstr>
      <vt:lpstr>知识点1：SpringBoot简介</vt:lpstr>
      <vt:lpstr>知识点1：SpringBoot简介</vt:lpstr>
      <vt:lpstr>知识点1：SpringBoot简介</vt:lpstr>
      <vt:lpstr>知识点1：SpringBoot简介</vt:lpstr>
      <vt:lpstr>知识点1：SpringBoot简介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知识点2：SpringBoot项目创建实现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知识点3：SpringBoot详解</vt:lpstr>
      <vt:lpstr>知识点4：SpringBoot 常用注解汇总</vt:lpstr>
      <vt:lpstr>知识点4：SpringBoot 常用注解汇总</vt:lpstr>
      <vt:lpstr>知识点4：SpringBoot 常用注解汇总</vt:lpstr>
      <vt:lpstr>知识点4：SpringBoot 常用注解汇总</vt:lpstr>
      <vt:lpstr>本节总结提问【Spring Boot】</vt:lpstr>
      <vt:lpstr>本节总结【 Spring Boot 】</vt:lpstr>
      <vt:lpstr>PowerPoint 演示文稿</vt:lpstr>
    </vt:vector>
  </TitlesOfParts>
  <Company>Baidu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Lv,Jiaoyan</dc:creator>
  <cp:lastModifiedBy>浮生一悠闲</cp:lastModifiedBy>
  <cp:revision>2869</cp:revision>
  <dcterms:created xsi:type="dcterms:W3CDTF">2014-03-19T14:07:00Z</dcterms:created>
  <dcterms:modified xsi:type="dcterms:W3CDTF">2023-08-14T01:26:37Z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2052-12.1.0.15120</vt:lpwstr>
  </property>
  <property fmtid="{D5CDD505-2E9C-101B-9397-08002B2CF9AE}" pid="3" name="ICV">
    <vt:lpwstr>40CC886EDD2C4DBC93238F325E57E9A6_12</vt:lpwstr>
  </property>
</Properties>
</file>